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3"/>
  </p:notesMasterIdLst>
  <p:sldIdLst>
    <p:sldId id="398" r:id="rId2"/>
    <p:sldId id="399" r:id="rId3"/>
    <p:sldId id="315" r:id="rId4"/>
    <p:sldId id="427" r:id="rId5"/>
    <p:sldId id="421" r:id="rId6"/>
    <p:sldId id="422" r:id="rId7"/>
    <p:sldId id="419" r:id="rId8"/>
    <p:sldId id="400" r:id="rId9"/>
    <p:sldId id="423" r:id="rId10"/>
    <p:sldId id="454" r:id="rId11"/>
    <p:sldId id="457" r:id="rId12"/>
    <p:sldId id="424" r:id="rId13"/>
    <p:sldId id="458" r:id="rId14"/>
    <p:sldId id="425" r:id="rId15"/>
    <p:sldId id="426" r:id="rId16"/>
    <p:sldId id="459" r:id="rId17"/>
    <p:sldId id="434" r:id="rId18"/>
    <p:sldId id="429" r:id="rId19"/>
    <p:sldId id="453" r:id="rId20"/>
    <p:sldId id="455" r:id="rId21"/>
    <p:sldId id="456" r:id="rId22"/>
    <p:sldId id="371" r:id="rId23"/>
    <p:sldId id="435" r:id="rId24"/>
    <p:sldId id="370" r:id="rId25"/>
    <p:sldId id="387" r:id="rId26"/>
    <p:sldId id="384" r:id="rId27"/>
    <p:sldId id="383" r:id="rId28"/>
    <p:sldId id="436" r:id="rId29"/>
    <p:sldId id="374" r:id="rId30"/>
    <p:sldId id="438" r:id="rId31"/>
    <p:sldId id="439" r:id="rId32"/>
    <p:sldId id="440" r:id="rId33"/>
    <p:sldId id="441" r:id="rId34"/>
    <p:sldId id="275" r:id="rId35"/>
    <p:sldId id="411" r:id="rId36"/>
    <p:sldId id="442" r:id="rId37"/>
    <p:sldId id="443" r:id="rId38"/>
    <p:sldId id="444" r:id="rId39"/>
    <p:sldId id="445" r:id="rId40"/>
    <p:sldId id="413" r:id="rId41"/>
    <p:sldId id="375" r:id="rId42"/>
    <p:sldId id="388" r:id="rId43"/>
    <p:sldId id="414" r:id="rId44"/>
    <p:sldId id="446" r:id="rId45"/>
    <p:sldId id="452" r:id="rId46"/>
    <p:sldId id="415" r:id="rId47"/>
    <p:sldId id="416" r:id="rId48"/>
    <p:sldId id="447" r:id="rId49"/>
    <p:sldId id="448" r:id="rId50"/>
    <p:sldId id="450" r:id="rId51"/>
    <p:sldId id="449" r:id="rId52"/>
  </p:sldIdLst>
  <p:sldSz cx="9144000" cy="5143500" type="screen16x9"/>
  <p:notesSz cx="7099300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E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46" autoAdjust="0"/>
    <p:restoredTop sz="99192" autoAdjust="0"/>
  </p:normalViewPr>
  <p:slideViewPr>
    <p:cSldViewPr>
      <p:cViewPr>
        <p:scale>
          <a:sx n="125" d="100"/>
          <a:sy n="125" d="100"/>
        </p:scale>
        <p:origin x="-1140" y="-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7ED2AC-6739-4688-99F4-317BCD99DCA5}" type="doc">
      <dgm:prSet loTypeId="urn:microsoft.com/office/officeart/2005/8/layout/equation2" loCatId="process" qsTypeId="urn:microsoft.com/office/officeart/2005/8/quickstyle/simple4" qsCatId="simple" csTypeId="urn:microsoft.com/office/officeart/2005/8/colors/colorful3" csCatId="colorful" phldr="1"/>
      <dgm:spPr/>
    </dgm:pt>
    <dgm:pt modelId="{8257F81E-A757-4A1A-AFD5-03D669E55775}">
      <dgm:prSet phldrT="[Text]"/>
      <dgm:spPr/>
      <dgm:t>
        <a:bodyPr/>
        <a:lstStyle/>
        <a:p>
          <a:r>
            <a:rPr lang="en-US" dirty="0" smtClean="0"/>
            <a:t>Device SN</a:t>
          </a:r>
          <a:endParaRPr lang="ru-RU" dirty="0"/>
        </a:p>
      </dgm:t>
    </dgm:pt>
    <dgm:pt modelId="{40000A44-6850-4C17-9A04-188AAC8F6CC9}" type="parTrans" cxnId="{385DC3F5-5215-47F4-AD73-6D5A9F1798D4}">
      <dgm:prSet/>
      <dgm:spPr/>
      <dgm:t>
        <a:bodyPr/>
        <a:lstStyle/>
        <a:p>
          <a:endParaRPr lang="ru-RU"/>
        </a:p>
      </dgm:t>
    </dgm:pt>
    <dgm:pt modelId="{E80BF0DB-2E82-41E4-A4E6-54EB9F0F4816}" type="sibTrans" cxnId="{385DC3F5-5215-47F4-AD73-6D5A9F1798D4}">
      <dgm:prSet/>
      <dgm:spPr/>
      <dgm:t>
        <a:bodyPr/>
        <a:lstStyle/>
        <a:p>
          <a:endParaRPr lang="ru-RU"/>
        </a:p>
      </dgm:t>
    </dgm:pt>
    <dgm:pt modelId="{FF3BE14A-DA86-4100-B746-387CBF278295}">
      <dgm:prSet phldrT="[Text]"/>
      <dgm:spPr/>
      <dgm:t>
        <a:bodyPr/>
        <a:lstStyle/>
        <a:p>
          <a:r>
            <a:rPr lang="en-US" dirty="0" smtClean="0"/>
            <a:t>Data</a:t>
          </a:r>
          <a:endParaRPr lang="ru-RU" dirty="0"/>
        </a:p>
      </dgm:t>
    </dgm:pt>
    <dgm:pt modelId="{E520192B-7A36-4768-AD42-3054BE610FCD}" type="parTrans" cxnId="{C6AAB54C-DC60-4734-8519-863974742395}">
      <dgm:prSet/>
      <dgm:spPr/>
      <dgm:t>
        <a:bodyPr/>
        <a:lstStyle/>
        <a:p>
          <a:endParaRPr lang="ru-RU"/>
        </a:p>
      </dgm:t>
    </dgm:pt>
    <dgm:pt modelId="{BBDD42EC-46A0-4F8E-A91A-625F3975380F}" type="sibTrans" cxnId="{C6AAB54C-DC60-4734-8519-863974742395}">
      <dgm:prSet/>
      <dgm:spPr/>
      <dgm:t>
        <a:bodyPr/>
        <a:lstStyle/>
        <a:p>
          <a:endParaRPr lang="ru-RU"/>
        </a:p>
      </dgm:t>
    </dgm:pt>
    <dgm:pt modelId="{EFE94EAC-2835-4A47-8A89-96BEBEAF242E}">
      <dgm:prSet phldrT="[Text]"/>
      <dgm:spPr/>
      <dgm:t>
        <a:bodyPr/>
        <a:lstStyle/>
        <a:p>
          <a:r>
            <a:rPr lang="en-US" dirty="0" smtClean="0"/>
            <a:t>Encrypted packet</a:t>
          </a:r>
          <a:endParaRPr lang="ru-RU" dirty="0"/>
        </a:p>
      </dgm:t>
    </dgm:pt>
    <dgm:pt modelId="{152CCFB1-2441-4FBD-A91D-C108F960FC7C}" type="parTrans" cxnId="{747464A6-503D-438B-AB2F-115D152CBF02}">
      <dgm:prSet/>
      <dgm:spPr/>
      <dgm:t>
        <a:bodyPr/>
        <a:lstStyle/>
        <a:p>
          <a:endParaRPr lang="ru-RU"/>
        </a:p>
      </dgm:t>
    </dgm:pt>
    <dgm:pt modelId="{2816DFC2-08F1-4B7E-BEA1-DE2A3DBABFE0}" type="sibTrans" cxnId="{747464A6-503D-438B-AB2F-115D152CBF02}">
      <dgm:prSet/>
      <dgm:spPr/>
      <dgm:t>
        <a:bodyPr/>
        <a:lstStyle/>
        <a:p>
          <a:endParaRPr lang="ru-RU"/>
        </a:p>
      </dgm:t>
    </dgm:pt>
    <dgm:pt modelId="{59641064-8A3C-49CA-8C4D-445ACE6C25DE}">
      <dgm:prSet phldrT="[Text]"/>
      <dgm:spPr/>
      <dgm:t>
        <a:bodyPr/>
        <a:lstStyle/>
        <a:p>
          <a:r>
            <a:rPr lang="en-US" dirty="0" smtClean="0"/>
            <a:t>Packet ID</a:t>
          </a:r>
          <a:endParaRPr lang="ru-RU" dirty="0"/>
        </a:p>
      </dgm:t>
    </dgm:pt>
    <dgm:pt modelId="{E00BA825-1B2A-442F-BC06-092CC585B09B}" type="parTrans" cxnId="{74ABFFB3-7F22-49F1-9C6B-A300EAD52DE7}">
      <dgm:prSet/>
      <dgm:spPr/>
      <dgm:t>
        <a:bodyPr/>
        <a:lstStyle/>
        <a:p>
          <a:endParaRPr lang="ru-RU"/>
        </a:p>
      </dgm:t>
    </dgm:pt>
    <dgm:pt modelId="{A7EF8118-88CC-4744-AE08-34E67545DE1A}" type="sibTrans" cxnId="{74ABFFB3-7F22-49F1-9C6B-A300EAD52DE7}">
      <dgm:prSet/>
      <dgm:spPr/>
      <dgm:t>
        <a:bodyPr/>
        <a:lstStyle/>
        <a:p>
          <a:endParaRPr lang="ru-RU"/>
        </a:p>
      </dgm:t>
    </dgm:pt>
    <dgm:pt modelId="{1976A8C1-CE43-4D3A-AC11-E15285C3BDDE}" type="pres">
      <dgm:prSet presAssocID="{EF7ED2AC-6739-4688-99F4-317BCD99DCA5}" presName="Name0" presStyleCnt="0">
        <dgm:presLayoutVars>
          <dgm:dir/>
          <dgm:resizeHandles val="exact"/>
        </dgm:presLayoutVars>
      </dgm:prSet>
      <dgm:spPr/>
    </dgm:pt>
    <dgm:pt modelId="{CACA444D-EA4D-43B6-AF39-3BF7A63E24A0}" type="pres">
      <dgm:prSet presAssocID="{EF7ED2AC-6739-4688-99F4-317BCD99DCA5}" presName="vNodes" presStyleCnt="0"/>
      <dgm:spPr/>
    </dgm:pt>
    <dgm:pt modelId="{B99260AC-5AAE-4160-8AB6-6DF6644EF6C0}" type="pres">
      <dgm:prSet presAssocID="{8257F81E-A757-4A1A-AFD5-03D669E55775}" presName="node" presStyleLbl="node1" presStyleIdx="0" presStyleCnt="4" custLinFactX="163401" custLinFactY="21619" custLinFactNeighborX="2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3D119-F6B2-444B-BD51-2D5655A0EAD2}" type="pres">
      <dgm:prSet presAssocID="{E80BF0DB-2E82-41E4-A4E6-54EB9F0F4816}" presName="spacerT" presStyleCnt="0"/>
      <dgm:spPr/>
    </dgm:pt>
    <dgm:pt modelId="{1ADBF7BA-F499-43F2-9E40-B52AAA2EA6E1}" type="pres">
      <dgm:prSet presAssocID="{E80BF0DB-2E82-41E4-A4E6-54EB9F0F4816}" presName="sibTrans" presStyleLbl="sibTrans2D1" presStyleIdx="0" presStyleCnt="3" custLinFactX="200000" custLinFactY="-106765" custLinFactNeighborX="264386" custLinFactNeighborY="-200000"/>
      <dgm:spPr/>
      <dgm:t>
        <a:bodyPr/>
        <a:lstStyle/>
        <a:p>
          <a:endParaRPr lang="ru-RU"/>
        </a:p>
      </dgm:t>
    </dgm:pt>
    <dgm:pt modelId="{5553787C-5573-435E-A362-5D63FD933CD4}" type="pres">
      <dgm:prSet presAssocID="{E80BF0DB-2E82-41E4-A4E6-54EB9F0F4816}" presName="spacerB" presStyleCnt="0"/>
      <dgm:spPr/>
    </dgm:pt>
    <dgm:pt modelId="{4CD550E4-E67A-47A5-9C9E-8E461DE72175}" type="pres">
      <dgm:prSet presAssocID="{59641064-8A3C-49CA-8C4D-445ACE6C25DE}" presName="node" presStyleLbl="node1" presStyleIdx="1" presStyleCnt="4" custLinFactX="77724" custLinFactY="-138481" custLinFactNeighborX="100000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5D4C0-074B-4EAA-AF4A-8277F3A3A44F}" type="pres">
      <dgm:prSet presAssocID="{A7EF8118-88CC-4744-AE08-34E67545DE1A}" presName="spacerT" presStyleCnt="0"/>
      <dgm:spPr/>
    </dgm:pt>
    <dgm:pt modelId="{90B8840C-5FF5-4DB2-86B4-90BE95A21265}" type="pres">
      <dgm:prSet presAssocID="{A7EF8118-88CC-4744-AE08-34E67545DE1A}" presName="sibTrans" presStyleLbl="sibTrans2D1" presStyleIdx="1" presStyleCnt="3" custLinFactX="51516" custLinFactY="-361185" custLinFactNeighborX="100000" custLinFactNeighborY="-400000"/>
      <dgm:spPr/>
      <dgm:t>
        <a:bodyPr/>
        <a:lstStyle/>
        <a:p>
          <a:endParaRPr lang="ru-RU"/>
        </a:p>
      </dgm:t>
    </dgm:pt>
    <dgm:pt modelId="{DF79EF8F-D975-46DF-8EE1-DE3D2E83826B}" type="pres">
      <dgm:prSet presAssocID="{A7EF8118-88CC-4744-AE08-34E67545DE1A}" presName="spacerB" presStyleCnt="0"/>
      <dgm:spPr/>
    </dgm:pt>
    <dgm:pt modelId="{4DFCB273-5F19-4A77-AD20-1CEDBD86B49F}" type="pres">
      <dgm:prSet presAssocID="{FF3BE14A-DA86-4100-B746-387CBF278295}" presName="node" presStyleLbl="node1" presStyleIdx="2" presStyleCnt="4" custLinFactY="-300000" custLinFactNeighborX="-5671" custLinFactNeighborY="-356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7C695-E18F-4B7A-9B4C-646F547075F8}" type="pres">
      <dgm:prSet presAssocID="{EF7ED2AC-6739-4688-99F4-317BCD99DCA5}" presName="sibTransLast" presStyleLbl="sibTrans2D1" presStyleIdx="2" presStyleCnt="3"/>
      <dgm:spPr/>
      <dgm:t>
        <a:bodyPr/>
        <a:lstStyle/>
        <a:p>
          <a:endParaRPr lang="ru-RU"/>
        </a:p>
      </dgm:t>
    </dgm:pt>
    <dgm:pt modelId="{E80F0716-F460-4BA7-949B-F805858F6429}" type="pres">
      <dgm:prSet presAssocID="{EF7ED2AC-6739-4688-99F4-317BCD99DCA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73469B57-98B0-4487-9779-FEF8704BAC73}" type="pres">
      <dgm:prSet presAssocID="{EF7ED2AC-6739-4688-99F4-317BCD99DCA5}" presName="lastNode" presStyleLbl="node1" presStyleIdx="3" presStyleCnt="4" custLinFactNeighborX="-53639" custLinFactNeighborY="44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02763-6C1C-4E12-91B6-11C08716CCDA}" type="presOf" srcId="{FF3BE14A-DA86-4100-B746-387CBF278295}" destId="{4DFCB273-5F19-4A77-AD20-1CEDBD86B49F}" srcOrd="0" destOrd="0" presId="urn:microsoft.com/office/officeart/2005/8/layout/equation2"/>
    <dgm:cxn modelId="{140C837F-910C-410C-A69A-7444145997BD}" type="presOf" srcId="{8257F81E-A757-4A1A-AFD5-03D669E55775}" destId="{B99260AC-5AAE-4160-8AB6-6DF6644EF6C0}" srcOrd="0" destOrd="0" presId="urn:microsoft.com/office/officeart/2005/8/layout/equation2"/>
    <dgm:cxn modelId="{C6AAB54C-DC60-4734-8519-863974742395}" srcId="{EF7ED2AC-6739-4688-99F4-317BCD99DCA5}" destId="{FF3BE14A-DA86-4100-B746-387CBF278295}" srcOrd="2" destOrd="0" parTransId="{E520192B-7A36-4768-AD42-3054BE610FCD}" sibTransId="{BBDD42EC-46A0-4F8E-A91A-625F3975380F}"/>
    <dgm:cxn modelId="{5E546B2B-4322-4A0B-A3DC-C682E7487E01}" type="presOf" srcId="{EF7ED2AC-6739-4688-99F4-317BCD99DCA5}" destId="{1976A8C1-CE43-4D3A-AC11-E15285C3BDDE}" srcOrd="0" destOrd="0" presId="urn:microsoft.com/office/officeart/2005/8/layout/equation2"/>
    <dgm:cxn modelId="{747464A6-503D-438B-AB2F-115D152CBF02}" srcId="{EF7ED2AC-6739-4688-99F4-317BCD99DCA5}" destId="{EFE94EAC-2835-4A47-8A89-96BEBEAF242E}" srcOrd="3" destOrd="0" parTransId="{152CCFB1-2441-4FBD-A91D-C108F960FC7C}" sibTransId="{2816DFC2-08F1-4B7E-BEA1-DE2A3DBABFE0}"/>
    <dgm:cxn modelId="{D00A7720-6C35-44B3-A635-A9AB5EFDD232}" type="presOf" srcId="{BBDD42EC-46A0-4F8E-A91A-625F3975380F}" destId="{11F7C695-E18F-4B7A-9B4C-646F547075F8}" srcOrd="0" destOrd="0" presId="urn:microsoft.com/office/officeart/2005/8/layout/equation2"/>
    <dgm:cxn modelId="{7467C0E8-D868-4897-8533-C164FA51C43C}" type="presOf" srcId="{EFE94EAC-2835-4A47-8A89-96BEBEAF242E}" destId="{73469B57-98B0-4487-9779-FEF8704BAC73}" srcOrd="0" destOrd="0" presId="urn:microsoft.com/office/officeart/2005/8/layout/equation2"/>
    <dgm:cxn modelId="{EFA3052C-2D73-43E7-A37E-A207A592759F}" type="presOf" srcId="{59641064-8A3C-49CA-8C4D-445ACE6C25DE}" destId="{4CD550E4-E67A-47A5-9C9E-8E461DE72175}" srcOrd="0" destOrd="0" presId="urn:microsoft.com/office/officeart/2005/8/layout/equation2"/>
    <dgm:cxn modelId="{E5FDCD85-0033-4A37-A587-B89D2723BAA9}" type="presOf" srcId="{E80BF0DB-2E82-41E4-A4E6-54EB9F0F4816}" destId="{1ADBF7BA-F499-43F2-9E40-B52AAA2EA6E1}" srcOrd="0" destOrd="0" presId="urn:microsoft.com/office/officeart/2005/8/layout/equation2"/>
    <dgm:cxn modelId="{3B6DDC6F-A12A-4049-8666-990569F5A04C}" type="presOf" srcId="{BBDD42EC-46A0-4F8E-A91A-625F3975380F}" destId="{E80F0716-F460-4BA7-949B-F805858F6429}" srcOrd="1" destOrd="0" presId="urn:microsoft.com/office/officeart/2005/8/layout/equation2"/>
    <dgm:cxn modelId="{74ABFFB3-7F22-49F1-9C6B-A300EAD52DE7}" srcId="{EF7ED2AC-6739-4688-99F4-317BCD99DCA5}" destId="{59641064-8A3C-49CA-8C4D-445ACE6C25DE}" srcOrd="1" destOrd="0" parTransId="{E00BA825-1B2A-442F-BC06-092CC585B09B}" sibTransId="{A7EF8118-88CC-4744-AE08-34E67545DE1A}"/>
    <dgm:cxn modelId="{74644129-7FD6-48C6-A546-97735CA8A858}" type="presOf" srcId="{A7EF8118-88CC-4744-AE08-34E67545DE1A}" destId="{90B8840C-5FF5-4DB2-86B4-90BE95A21265}" srcOrd="0" destOrd="0" presId="urn:microsoft.com/office/officeart/2005/8/layout/equation2"/>
    <dgm:cxn modelId="{385DC3F5-5215-47F4-AD73-6D5A9F1798D4}" srcId="{EF7ED2AC-6739-4688-99F4-317BCD99DCA5}" destId="{8257F81E-A757-4A1A-AFD5-03D669E55775}" srcOrd="0" destOrd="0" parTransId="{40000A44-6850-4C17-9A04-188AAC8F6CC9}" sibTransId="{E80BF0DB-2E82-41E4-A4E6-54EB9F0F4816}"/>
    <dgm:cxn modelId="{B47932FC-0718-466F-BC97-9E2F80FB5E8B}" type="presParOf" srcId="{1976A8C1-CE43-4D3A-AC11-E15285C3BDDE}" destId="{CACA444D-EA4D-43B6-AF39-3BF7A63E24A0}" srcOrd="0" destOrd="0" presId="urn:microsoft.com/office/officeart/2005/8/layout/equation2"/>
    <dgm:cxn modelId="{26B87A7A-2463-4BCC-93AA-E33C060FA6F8}" type="presParOf" srcId="{CACA444D-EA4D-43B6-AF39-3BF7A63E24A0}" destId="{B99260AC-5AAE-4160-8AB6-6DF6644EF6C0}" srcOrd="0" destOrd="0" presId="urn:microsoft.com/office/officeart/2005/8/layout/equation2"/>
    <dgm:cxn modelId="{21738649-DC5E-4457-B562-E8CF9475256D}" type="presParOf" srcId="{CACA444D-EA4D-43B6-AF39-3BF7A63E24A0}" destId="{3953D119-F6B2-444B-BD51-2D5655A0EAD2}" srcOrd="1" destOrd="0" presId="urn:microsoft.com/office/officeart/2005/8/layout/equation2"/>
    <dgm:cxn modelId="{107DD1FF-14B1-4711-BE0C-F54D9F631A64}" type="presParOf" srcId="{CACA444D-EA4D-43B6-AF39-3BF7A63E24A0}" destId="{1ADBF7BA-F499-43F2-9E40-B52AAA2EA6E1}" srcOrd="2" destOrd="0" presId="urn:microsoft.com/office/officeart/2005/8/layout/equation2"/>
    <dgm:cxn modelId="{97536673-C0E5-4967-9F88-EC7AFC8FC14C}" type="presParOf" srcId="{CACA444D-EA4D-43B6-AF39-3BF7A63E24A0}" destId="{5553787C-5573-435E-A362-5D63FD933CD4}" srcOrd="3" destOrd="0" presId="urn:microsoft.com/office/officeart/2005/8/layout/equation2"/>
    <dgm:cxn modelId="{EC378AC3-4C36-4C06-94B3-AFB2FF63BFC8}" type="presParOf" srcId="{CACA444D-EA4D-43B6-AF39-3BF7A63E24A0}" destId="{4CD550E4-E67A-47A5-9C9E-8E461DE72175}" srcOrd="4" destOrd="0" presId="urn:microsoft.com/office/officeart/2005/8/layout/equation2"/>
    <dgm:cxn modelId="{4E7B1F1F-3379-48BA-8777-887CF03A2970}" type="presParOf" srcId="{CACA444D-EA4D-43B6-AF39-3BF7A63E24A0}" destId="{3635D4C0-074B-4EAA-AF4A-8277F3A3A44F}" srcOrd="5" destOrd="0" presId="urn:microsoft.com/office/officeart/2005/8/layout/equation2"/>
    <dgm:cxn modelId="{E2020FEB-1E1B-487E-A53E-8E83093EA4A2}" type="presParOf" srcId="{CACA444D-EA4D-43B6-AF39-3BF7A63E24A0}" destId="{90B8840C-5FF5-4DB2-86B4-90BE95A21265}" srcOrd="6" destOrd="0" presId="urn:microsoft.com/office/officeart/2005/8/layout/equation2"/>
    <dgm:cxn modelId="{D7767CAC-2998-4627-B4AB-23B1BFEEA3E5}" type="presParOf" srcId="{CACA444D-EA4D-43B6-AF39-3BF7A63E24A0}" destId="{DF79EF8F-D975-46DF-8EE1-DE3D2E83826B}" srcOrd="7" destOrd="0" presId="urn:microsoft.com/office/officeart/2005/8/layout/equation2"/>
    <dgm:cxn modelId="{A7756EEE-B990-4A78-A494-5D8B4B1D596A}" type="presParOf" srcId="{CACA444D-EA4D-43B6-AF39-3BF7A63E24A0}" destId="{4DFCB273-5F19-4A77-AD20-1CEDBD86B49F}" srcOrd="8" destOrd="0" presId="urn:microsoft.com/office/officeart/2005/8/layout/equation2"/>
    <dgm:cxn modelId="{9EFA745D-9196-49D9-8E44-9E152222878E}" type="presParOf" srcId="{1976A8C1-CE43-4D3A-AC11-E15285C3BDDE}" destId="{11F7C695-E18F-4B7A-9B4C-646F547075F8}" srcOrd="1" destOrd="0" presId="urn:microsoft.com/office/officeart/2005/8/layout/equation2"/>
    <dgm:cxn modelId="{F9527A69-0B34-4766-A7AA-5A3F138304EC}" type="presParOf" srcId="{11F7C695-E18F-4B7A-9B4C-646F547075F8}" destId="{E80F0716-F460-4BA7-949B-F805858F6429}" srcOrd="0" destOrd="0" presId="urn:microsoft.com/office/officeart/2005/8/layout/equation2"/>
    <dgm:cxn modelId="{11F711E0-F6C6-428B-8333-C40679F8F5B9}" type="presParOf" srcId="{1976A8C1-CE43-4D3A-AC11-E15285C3BDDE}" destId="{73469B57-98B0-4487-9779-FEF8704BAC73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9260AC-5AAE-4160-8AB6-6DF6644EF6C0}">
      <dsp:nvSpPr>
        <dsp:cNvPr id="0" name=""/>
        <dsp:cNvSpPr/>
      </dsp:nvSpPr>
      <dsp:spPr>
        <a:xfrm>
          <a:off x="2427715" y="114009"/>
          <a:ext cx="381417" cy="3814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kern="1200" dirty="0" smtClean="0"/>
            <a:t>Device SN</a:t>
          </a:r>
          <a:endParaRPr lang="ru-RU" sz="600" kern="1200" dirty="0"/>
        </a:p>
      </dsp:txBody>
      <dsp:txXfrm>
        <a:off x="2483572" y="169866"/>
        <a:ext cx="269703" cy="269703"/>
      </dsp:txXfrm>
    </dsp:sp>
    <dsp:sp modelId="{1ADBF7BA-F499-43F2-9E40-B52AAA2EA6E1}">
      <dsp:nvSpPr>
        <dsp:cNvPr id="0" name=""/>
        <dsp:cNvSpPr/>
      </dsp:nvSpPr>
      <dsp:spPr>
        <a:xfrm>
          <a:off x="2149062" y="114838"/>
          <a:ext cx="221222" cy="221222"/>
        </a:xfrm>
        <a:prstGeom prst="mathPlus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78385" y="199433"/>
        <a:ext cx="162576" cy="52032"/>
      </dsp:txXfrm>
    </dsp:sp>
    <dsp:sp modelId="{4CD550E4-E67A-47A5-9C9E-8E461DE72175}">
      <dsp:nvSpPr>
        <dsp:cNvPr id="0" name=""/>
        <dsp:cNvSpPr/>
      </dsp:nvSpPr>
      <dsp:spPr>
        <a:xfrm>
          <a:off x="1719510" y="75028"/>
          <a:ext cx="381417" cy="381417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kern="1200" dirty="0" smtClean="0"/>
            <a:t>Packet ID</a:t>
          </a:r>
          <a:endParaRPr lang="ru-RU" sz="600" kern="1200" dirty="0"/>
        </a:p>
      </dsp:txBody>
      <dsp:txXfrm>
        <a:off x="1775367" y="130885"/>
        <a:ext cx="269703" cy="269703"/>
      </dsp:txXfrm>
    </dsp:sp>
    <dsp:sp modelId="{90B8840C-5FF5-4DB2-86B4-90BE95A21265}">
      <dsp:nvSpPr>
        <dsp:cNvPr id="0" name=""/>
        <dsp:cNvSpPr/>
      </dsp:nvSpPr>
      <dsp:spPr>
        <a:xfrm>
          <a:off x="1456925" y="154644"/>
          <a:ext cx="221222" cy="221222"/>
        </a:xfrm>
        <a:prstGeom prst="mathPlus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86248" y="239239"/>
        <a:ext cx="162576" cy="52032"/>
      </dsp:txXfrm>
    </dsp:sp>
    <dsp:sp modelId="{4DFCB273-5F19-4A77-AD20-1CEDBD86B49F}">
      <dsp:nvSpPr>
        <dsp:cNvPr id="0" name=""/>
        <dsp:cNvSpPr/>
      </dsp:nvSpPr>
      <dsp:spPr>
        <a:xfrm>
          <a:off x="1020010" y="75027"/>
          <a:ext cx="381417" cy="381417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kern="1200" dirty="0" smtClean="0"/>
            <a:t>Data</a:t>
          </a:r>
          <a:endParaRPr lang="ru-RU" sz="600" kern="1200" dirty="0"/>
        </a:p>
      </dsp:txBody>
      <dsp:txXfrm>
        <a:off x="1075867" y="130884"/>
        <a:ext cx="269703" cy="269703"/>
      </dsp:txXfrm>
    </dsp:sp>
    <dsp:sp modelId="{11F7C695-E18F-4B7A-9B4C-646F547075F8}">
      <dsp:nvSpPr>
        <dsp:cNvPr id="0" name=""/>
        <dsp:cNvSpPr/>
      </dsp:nvSpPr>
      <dsp:spPr>
        <a:xfrm rot="16273326">
          <a:off x="1692532" y="835859"/>
          <a:ext cx="435357" cy="1418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13361" y="885514"/>
        <a:ext cx="392791" cy="85133"/>
      </dsp:txXfrm>
    </dsp:sp>
    <dsp:sp modelId="{73469B57-98B0-4487-9779-FEF8704BAC73}">
      <dsp:nvSpPr>
        <dsp:cNvPr id="0" name=""/>
        <dsp:cNvSpPr/>
      </dsp:nvSpPr>
      <dsp:spPr>
        <a:xfrm>
          <a:off x="1529155" y="508414"/>
          <a:ext cx="762834" cy="762834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Encrypted packet</a:t>
          </a:r>
          <a:endParaRPr lang="ru-RU" sz="900" kern="1200" dirty="0"/>
        </a:p>
      </dsp:txBody>
      <dsp:txXfrm>
        <a:off x="1640869" y="620128"/>
        <a:ext cx="539406" cy="539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0709E66-F3BD-46BA-94CF-9CF85AA5490A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381079C-2420-4627-9B93-6BCF0370E1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17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079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0EA2F-F327-438B-BE9E-B6084EE4C248}" type="slidenum">
              <a:rPr lang="uk-UA" smtClean="0"/>
              <a:pPr/>
              <a:t>37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4268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0EA2F-F327-438B-BE9E-B6084EE4C248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4908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1079C-2420-4627-9B93-6BCF0370E1B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86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551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2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106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21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114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3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424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203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88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25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77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9E307-F1B3-4C7C-9E8B-6A166BA0BB97}" type="datetimeFigureOut">
              <a:rPr lang="ru-RU" smtClean="0"/>
              <a:pPr/>
              <a:t>29.06.2016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B5556-71BD-48D5-8A81-0D8168CC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57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10.wdp"/><Relationship Id="rId5" Type="http://schemas.openxmlformats.org/officeDocument/2006/relationships/image" Target="../media/image55.png"/><Relationship Id="rId10" Type="http://schemas.openxmlformats.org/officeDocument/2006/relationships/image" Target="../media/image58.png"/><Relationship Id="rId4" Type="http://schemas.openxmlformats.org/officeDocument/2006/relationships/image" Target="../media/image54.png"/><Relationship Id="rId9" Type="http://schemas.microsoft.com/office/2007/relationships/hdphoto" Target="../media/hdphoto9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microsoft.com/office/2007/relationships/hdphoto" Target="../media/hdphoto1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microsoft.com/office/2007/relationships/hdphoto" Target="../media/hdphoto5.wdp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jpeg"/><Relationship Id="rId2" Type="http://schemas.openxmlformats.org/officeDocument/2006/relationships/image" Target="../media/image6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microsoft.com/office/2007/relationships/hdphoto" Target="../media/hdphoto12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3.jpeg"/><Relationship Id="rId10" Type="http://schemas.microsoft.com/office/2007/relationships/hdphoto" Target="../media/hdphoto13.wdp"/><Relationship Id="rId4" Type="http://schemas.openxmlformats.org/officeDocument/2006/relationships/image" Target="../media/image72.jpeg"/><Relationship Id="rId9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0.png"/><Relationship Id="rId7" Type="http://schemas.microsoft.com/office/2007/relationships/hdphoto" Target="../media/hdphoto14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0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88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89.png"/><Relationship Id="rId4" Type="http://schemas.microsoft.com/office/2007/relationships/hdphoto" Target="../media/hdphoto15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2.png"/><Relationship Id="rId7" Type="http://schemas.microsoft.com/office/2007/relationships/hdphoto" Target="../media/hdphoto19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microsoft.com/office/2007/relationships/hdphoto" Target="../media/hdphoto18.wdp"/><Relationship Id="rId4" Type="http://schemas.openxmlformats.org/officeDocument/2006/relationships/image" Target="../media/image93.png"/><Relationship Id="rId9" Type="http://schemas.microsoft.com/office/2007/relationships/hdphoto" Target="../media/hdphoto20.wdp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2.png"/><Relationship Id="rId7" Type="http://schemas.microsoft.com/office/2007/relationships/hdphoto" Target="../media/hdphoto19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microsoft.com/office/2007/relationships/hdphoto" Target="../media/hdphoto18.wdp"/><Relationship Id="rId4" Type="http://schemas.openxmlformats.org/officeDocument/2006/relationships/image" Target="../media/image93.png"/><Relationship Id="rId9" Type="http://schemas.microsoft.com/office/2007/relationships/hdphoto" Target="../media/hdphoto20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microsoft.com/office/2007/relationships/hdphoto" Target="../media/hdphoto21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microsoft.com/office/2007/relationships/hdphoto" Target="../media/hdphoto21.wdp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2.png"/><Relationship Id="rId7" Type="http://schemas.microsoft.com/office/2007/relationships/hdphoto" Target="../media/hdphoto19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microsoft.com/office/2007/relationships/hdphoto" Target="../media/hdphoto18.wdp"/><Relationship Id="rId4" Type="http://schemas.openxmlformats.org/officeDocument/2006/relationships/image" Target="../media/image93.png"/><Relationship Id="rId9" Type="http://schemas.microsoft.com/office/2007/relationships/hdphoto" Target="../media/hdphoto20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9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-441291"/>
            <a:ext cx="12475305" cy="7128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707654"/>
            <a:ext cx="5614392" cy="1102519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U-Prox IP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424" y="2931790"/>
            <a:ext cx="7127776" cy="1050303"/>
          </a:xfrm>
        </p:spPr>
        <p:txBody>
          <a:bodyPr lIns="0" tIns="0" rIns="0" bIns="0">
            <a:normAutofit lnSpcReduction="10000"/>
          </a:bodyPr>
          <a:lstStyle/>
          <a:p>
            <a:pPr algn="l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IP – Wireless Access Control </a:t>
            </a:r>
          </a:p>
          <a:p>
            <a:pPr algn="l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8" name="Picture 4" descr="D:\WORK\!ACS English\Keyamoon-IcoMoon--limited--4f4e8f2\Icons\PNG\32px\arrow-right (5)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3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43215"/>
            <a:ext cx="304800" cy="3048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WORK\!ACS English\wifi-logo-large-whi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83919"/>
            <a:ext cx="504056" cy="323113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WORK\!ACS English\IP-ready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04" y="4069811"/>
            <a:ext cx="337220" cy="33722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400"/>
                    </a14:imgEffect>
                    <a14:imgEffect>
                      <a14:saturation sat="396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69811"/>
            <a:ext cx="457113" cy="408790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90931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352550"/>
            <a:ext cx="5050904" cy="4464496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/>
              <a:t>U-Prox IP software</a:t>
            </a:r>
            <a:r>
              <a:rPr lang="en-US" sz="1800" dirty="0" smtClean="0"/>
              <a:t> conforms to the familiar Windows graphical user interface . 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r>
              <a:rPr lang="en-US" sz="1800" dirty="0" smtClean="0"/>
              <a:t>Adjustment </a:t>
            </a:r>
            <a:r>
              <a:rPr lang="en-US" sz="1800" dirty="0"/>
              <a:t>elements are</a:t>
            </a:r>
            <a:r>
              <a:rPr lang="en-US" sz="1800" dirty="0" smtClean="0"/>
              <a:t> combined  </a:t>
            </a:r>
            <a:r>
              <a:rPr lang="en-US" sz="1800" dirty="0"/>
              <a:t>into</a:t>
            </a:r>
            <a:r>
              <a:rPr lang="en-US" sz="1800" dirty="0" smtClean="0"/>
              <a:t> groups </a:t>
            </a:r>
            <a:r>
              <a:rPr lang="en-US" sz="1800" dirty="0"/>
              <a:t>with clear and logical structure</a:t>
            </a:r>
            <a:r>
              <a:rPr lang="en-US" sz="1800" dirty="0" smtClean="0"/>
              <a:t>.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r>
              <a:rPr lang="en-US" sz="1800" dirty="0" smtClean="0"/>
              <a:t>These  </a:t>
            </a:r>
            <a:r>
              <a:rPr lang="en-US" sz="1800" dirty="0"/>
              <a:t>elements are available in the program window to operators dealing with the system depending on their system access </a:t>
            </a:r>
            <a:r>
              <a:rPr lang="en-US" sz="1800" dirty="0" smtClean="0"/>
              <a:t>rights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endParaRPr lang="en-US" sz="14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3321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12368" cy="1368152"/>
          </a:xfrm>
          <a:noFill/>
        </p:spPr>
        <p:txBody>
          <a:bodyPr lIns="0" tIns="0" rIns="0" bIns="0">
            <a:normAutofit/>
          </a:bodyPr>
          <a:lstStyle/>
          <a:p>
            <a:pPr algn="l"/>
            <a:r>
              <a:rPr lang="en-US" sz="2800" dirty="0"/>
              <a:t>Basic </a:t>
            </a:r>
            <a:r>
              <a:rPr lang="en-US" sz="2800" dirty="0" smtClean="0"/>
              <a:t>features</a:t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4758" y="1434024"/>
            <a:ext cx="2412268" cy="19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WORK\!U-Prox\English\U-Prox IP\pic-uprox-ip\239_full_photoveri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43758"/>
            <a:ext cx="230272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43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428750"/>
            <a:ext cx="5050904" cy="4464496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U-</a:t>
            </a:r>
            <a:r>
              <a:rPr lang="en-US" sz="1600" dirty="0" err="1" smtClean="0"/>
              <a:t>Prox</a:t>
            </a:r>
            <a:r>
              <a:rPr lang="en-US" sz="1600" dirty="0" smtClean="0"/>
              <a:t> IP displays </a:t>
            </a:r>
            <a:r>
              <a:rPr lang="en-US" sz="1600" dirty="0"/>
              <a:t>events on</a:t>
            </a:r>
            <a:r>
              <a:rPr lang="en-US" sz="1600" dirty="0" smtClean="0"/>
              <a:t> a </a:t>
            </a:r>
            <a:r>
              <a:rPr lang="en-US" sz="1600" dirty="0"/>
              <a:t>graphic site map</a:t>
            </a:r>
            <a:r>
              <a:rPr lang="en-US" sz="1600" dirty="0" smtClean="0"/>
              <a:t>.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r>
              <a:rPr lang="en-US" sz="1600" dirty="0" smtClean="0"/>
              <a:t>Each </a:t>
            </a:r>
            <a:r>
              <a:rPr lang="en-US" sz="1600" dirty="0"/>
              <a:t>event can be marked on the map. This feature provides easy and intuitive access to event filter composition for </a:t>
            </a:r>
            <a:r>
              <a:rPr lang="en-US" sz="1600" dirty="0" smtClean="0"/>
              <a:t>reports, such </a:t>
            </a:r>
            <a:r>
              <a:rPr lang="en-US" sz="1600" dirty="0"/>
              <a:t>as report of total personnel in the area, events in the area and so on.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r>
              <a:rPr lang="en-US" sz="1600" dirty="0" smtClean="0"/>
              <a:t>U-</a:t>
            </a:r>
            <a:r>
              <a:rPr lang="en-US" sz="1600" dirty="0" err="1" smtClean="0"/>
              <a:t>Prox</a:t>
            </a:r>
            <a:r>
              <a:rPr lang="en-US" sz="1600" dirty="0" smtClean="0"/>
              <a:t> IP allows </a:t>
            </a:r>
            <a:r>
              <a:rPr lang="en-US" sz="1600" dirty="0"/>
              <a:t>a real-time display of</a:t>
            </a:r>
            <a:r>
              <a:rPr lang="en-US" sz="1600" dirty="0" smtClean="0"/>
              <a:t> card events. </a:t>
            </a:r>
          </a:p>
          <a:p>
            <a:pPr marL="0" indent="0" algn="just">
              <a:buNone/>
            </a:pPr>
            <a:r>
              <a:rPr lang="en-US" sz="1600" dirty="0" smtClean="0"/>
              <a:t>It </a:t>
            </a:r>
            <a:r>
              <a:rPr lang="en-US" sz="1600" dirty="0"/>
              <a:t>allows</a:t>
            </a:r>
            <a:r>
              <a:rPr lang="en-US" sz="1600" dirty="0" smtClean="0"/>
              <a:t> an operator </a:t>
            </a:r>
            <a:r>
              <a:rPr lang="en-US" sz="1600" dirty="0"/>
              <a:t>to respond immediately to an event, for example, to make a comment, to lock a door, to disable a card and so on.</a:t>
            </a:r>
          </a:p>
          <a:p>
            <a:pPr marL="0" indent="0" algn="just">
              <a:buNone/>
            </a:pPr>
            <a:endParaRPr lang="en-US" sz="14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3321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12368" cy="1368152"/>
          </a:xfrm>
          <a:noFill/>
        </p:spPr>
        <p:txBody>
          <a:bodyPr lIns="0" tIns="0" rIns="0" bIns="0">
            <a:normAutofit/>
          </a:bodyPr>
          <a:lstStyle/>
          <a:p>
            <a:pPr algn="l"/>
            <a:r>
              <a:rPr lang="en-US" sz="2800" dirty="0"/>
              <a:t>Basic </a:t>
            </a:r>
            <a:r>
              <a:rPr lang="en-US" sz="2800" dirty="0" smtClean="0"/>
              <a:t>features</a:t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4758" y="1434024"/>
            <a:ext cx="2412268" cy="192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WORK\!U-Prox\English\U-Prox IP\pic-uprox-ip\239_full_photoveri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43758"/>
            <a:ext cx="230272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43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428750"/>
            <a:ext cx="5334000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b="1" dirty="0" smtClean="0"/>
              <a:t>Advanced </a:t>
            </a:r>
            <a:r>
              <a:rPr lang="en-US" sz="1800" b="1" dirty="0"/>
              <a:t>t</a:t>
            </a:r>
            <a:r>
              <a:rPr lang="en-US" sz="1800" b="1" dirty="0" smtClean="0"/>
              <a:t>ime and attendance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1035050" algn="just">
              <a:buFont typeface="Courier New" pitchFamily="49" charset="0"/>
              <a:buChar char="o"/>
            </a:pPr>
            <a:r>
              <a:rPr lang="en-US" sz="1600" dirty="0" smtClean="0"/>
              <a:t>Permits the use of schedules </a:t>
            </a:r>
            <a:r>
              <a:rPr lang="en-US" sz="1600" dirty="0"/>
              <a:t>with different repetition </a:t>
            </a:r>
            <a:r>
              <a:rPr lang="en-US" sz="1600" dirty="0" smtClean="0"/>
              <a:t>factors, </a:t>
            </a:r>
            <a:r>
              <a:rPr lang="en-US" sz="1600" dirty="0"/>
              <a:t>including sliding time-table</a:t>
            </a:r>
            <a:endParaRPr lang="en-US" sz="1600" dirty="0" smtClean="0"/>
          </a:p>
          <a:p>
            <a:pPr marL="1035050" algn="just">
              <a:buFont typeface="Courier New" pitchFamily="49" charset="0"/>
              <a:buChar char="o"/>
            </a:pPr>
            <a:r>
              <a:rPr lang="en-US" sz="1600" dirty="0" smtClean="0"/>
              <a:t>Permits the setting of </a:t>
            </a:r>
            <a:r>
              <a:rPr lang="en-US" sz="1600" dirty="0"/>
              <a:t>deviations</a:t>
            </a:r>
            <a:r>
              <a:rPr lang="en-US" sz="1600" dirty="0" smtClean="0"/>
              <a:t> to  working schedules</a:t>
            </a:r>
          </a:p>
          <a:p>
            <a:pPr marL="1035050" algn="just">
              <a:buFont typeface="Courier New" pitchFamily="49" charset="0"/>
              <a:buChar char="o"/>
            </a:pPr>
            <a:r>
              <a:rPr lang="en-US" sz="1600" dirty="0" smtClean="0"/>
              <a:t>Allows the  creation of  </a:t>
            </a:r>
            <a:r>
              <a:rPr lang="en-US" sz="1600" dirty="0"/>
              <a:t>exceptions (sick-list, vacation, business trip and so on)</a:t>
            </a:r>
            <a:endParaRPr lang="en-US" sz="1600" dirty="0" smtClean="0"/>
          </a:p>
          <a:p>
            <a:pPr marL="1035050" algn="just">
              <a:buFont typeface="Courier New" pitchFamily="49" charset="0"/>
              <a:buChar char="o"/>
            </a:pPr>
            <a:r>
              <a:rPr lang="en-US" sz="1600" dirty="0" smtClean="0"/>
              <a:t>Offers self customization of report formats (</a:t>
            </a:r>
            <a:r>
              <a:rPr lang="en-US" sz="1600" dirty="0"/>
              <a:t>number and order of columns, sorting)</a:t>
            </a:r>
            <a:endParaRPr lang="en-US" sz="1600" dirty="0" smtClean="0"/>
          </a:p>
          <a:p>
            <a:pPr marL="1035050" algn="just">
              <a:buFont typeface="Courier New" pitchFamily="49" charset="0"/>
              <a:buChar char="o"/>
            </a:pPr>
            <a:r>
              <a:rPr lang="en-US" sz="1600" dirty="0" smtClean="0"/>
              <a:t>Automatically produces Timesheets / Reports</a:t>
            </a:r>
          </a:p>
          <a:p>
            <a:pPr marL="0" indent="0" algn="just">
              <a:buNone/>
            </a:pPr>
            <a:endParaRPr lang="en-US" sz="1600" b="1" dirty="0" smtClean="0"/>
          </a:p>
          <a:p>
            <a:pPr marL="0" indent="0" algn="just">
              <a:buNone/>
            </a:pPr>
            <a:r>
              <a:rPr lang="en-US" sz="1600" dirty="0" smtClean="0"/>
              <a:t>.</a:t>
            </a:r>
            <a:endParaRPr lang="en-US" sz="16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384376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/>
              <a:t>Basic features</a:t>
            </a:r>
            <a:endParaRPr lang="ru-RU" sz="2900" dirty="0"/>
          </a:p>
        </p:txBody>
      </p:sp>
      <p:pic>
        <p:nvPicPr>
          <p:cNvPr id="8" name="Picture 3" descr="D:\WORK\!ACS English\RFID-Badge-640x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98" y="3228310"/>
            <a:ext cx="3795210" cy="17197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78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276350"/>
            <a:ext cx="5050904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b="1" dirty="0" smtClean="0"/>
              <a:t>Badge Production</a:t>
            </a:r>
          </a:p>
          <a:p>
            <a:pPr marL="0" indent="0" algn="just">
              <a:buNone/>
            </a:pPr>
            <a:endParaRPr lang="en-US" sz="1800" b="1" dirty="0" smtClean="0"/>
          </a:p>
          <a:p>
            <a:pPr marL="0" indent="0" algn="just">
              <a:buNone/>
            </a:pPr>
            <a:r>
              <a:rPr lang="en-US" sz="1600" dirty="0" smtClean="0"/>
              <a:t>Creation </a:t>
            </a:r>
            <a:r>
              <a:rPr lang="en-US" sz="1600" dirty="0"/>
              <a:t>and printing of badges, including template </a:t>
            </a:r>
            <a:r>
              <a:rPr lang="en-US" sz="1600" dirty="0" smtClean="0"/>
              <a:t>creation with place holders for database fields </a:t>
            </a:r>
            <a:r>
              <a:rPr lang="en-US" sz="1600" dirty="0"/>
              <a:t>(</a:t>
            </a:r>
            <a:r>
              <a:rPr lang="en-US" sz="1600" dirty="0" smtClean="0"/>
              <a:t>graphics, text and pictures). </a:t>
            </a:r>
          </a:p>
          <a:p>
            <a:pPr marL="0" indent="0" algn="just">
              <a:buNone/>
            </a:pPr>
            <a:r>
              <a:rPr lang="en-US" sz="1600" dirty="0" smtClean="0"/>
              <a:t>Printing </a:t>
            </a:r>
            <a:r>
              <a:rPr lang="en-US" sz="1600" dirty="0"/>
              <a:t>of cards.</a:t>
            </a:r>
            <a:r>
              <a:rPr lang="en-US" sz="1600" dirty="0" smtClean="0"/>
              <a:t> </a:t>
            </a:r>
          </a:p>
          <a:p>
            <a:pPr marL="0" indent="0" algn="just">
              <a:buNone/>
            </a:pPr>
            <a:r>
              <a:rPr lang="en-US" sz="1600" dirty="0" smtClean="0"/>
              <a:t>Supports </a:t>
            </a:r>
            <a:r>
              <a:rPr lang="en-US" sz="1600" dirty="0"/>
              <a:t>one or multiple templates on a single print page.</a:t>
            </a:r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384376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/>
              <a:t>Basic features</a:t>
            </a:r>
            <a:endParaRPr lang="ru-RU" sz="2900" dirty="0"/>
          </a:p>
        </p:txBody>
      </p:sp>
      <p:pic>
        <p:nvPicPr>
          <p:cNvPr id="8" name="Picture 3" descr="D:\WORK\!ACS English\RFID-Badge-640x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98" y="3228310"/>
            <a:ext cx="3795210" cy="17197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78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0728" y="483518"/>
            <a:ext cx="4906888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b="1" dirty="0" smtClean="0"/>
              <a:t>U-</a:t>
            </a:r>
            <a:r>
              <a:rPr lang="en-US" sz="1800" b="1" dirty="0" err="1" smtClean="0"/>
              <a:t>Prox</a:t>
            </a:r>
            <a:r>
              <a:rPr lang="en-US" sz="1800" b="1" dirty="0" smtClean="0"/>
              <a:t> IP is integrated with</a:t>
            </a:r>
            <a:r>
              <a:rPr lang="ru-RU" sz="1800" b="1" dirty="0" smtClean="0"/>
              <a:t>:</a:t>
            </a:r>
            <a:endParaRPr lang="en-AU" sz="1800" b="1" dirty="0" smtClean="0"/>
          </a:p>
          <a:p>
            <a:pPr marL="0" indent="0" algn="just">
              <a:buNone/>
            </a:pPr>
            <a:endParaRPr lang="en-US" sz="1800" b="1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err="1" smtClean="0"/>
              <a:t>DVRs</a:t>
            </a:r>
            <a:r>
              <a:rPr lang="en-US" sz="1800" dirty="0" smtClean="0"/>
              <a:t> and</a:t>
            </a:r>
            <a:r>
              <a:rPr lang="uk-UA" sz="1800" dirty="0" smtClean="0"/>
              <a:t> </a:t>
            </a:r>
            <a:r>
              <a:rPr lang="en-US" sz="1800" dirty="0" err="1" smtClean="0"/>
              <a:t>NVRs</a:t>
            </a:r>
            <a:r>
              <a:rPr lang="en-US" sz="1800" dirty="0" smtClean="0"/>
              <a:t> from </a:t>
            </a:r>
            <a:r>
              <a:rPr lang="en-US" sz="1800" dirty="0" err="1" smtClean="0"/>
              <a:t>Dahua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err="1" smtClean="0"/>
              <a:t>DVRs</a:t>
            </a:r>
            <a:r>
              <a:rPr lang="en-US" sz="1800" dirty="0" smtClean="0"/>
              <a:t> and</a:t>
            </a:r>
            <a:r>
              <a:rPr lang="uk-UA" sz="1800" dirty="0" smtClean="0"/>
              <a:t> </a:t>
            </a:r>
            <a:r>
              <a:rPr lang="en-US" sz="1800" dirty="0" err="1" smtClean="0"/>
              <a:t>NVRs</a:t>
            </a:r>
            <a:r>
              <a:rPr lang="en-US" sz="1800" dirty="0" smtClean="0"/>
              <a:t> from </a:t>
            </a:r>
            <a:r>
              <a:rPr lang="en-US" sz="1800" dirty="0" err="1" smtClean="0"/>
              <a:t>Hikvision</a:t>
            </a:r>
            <a:endParaRPr lang="en-US" sz="1800" dirty="0"/>
          </a:p>
          <a:p>
            <a:pPr algn="just">
              <a:buFont typeface="Courier New" pitchFamily="49" charset="0"/>
              <a:buChar char="o"/>
            </a:pPr>
            <a:r>
              <a:rPr lang="en-US" sz="1800" dirty="0" err="1" smtClean="0"/>
              <a:t>DVRs</a:t>
            </a:r>
            <a:r>
              <a:rPr lang="ru-RU" sz="1800" dirty="0" smtClean="0"/>
              <a:t> </a:t>
            </a:r>
            <a:r>
              <a:rPr lang="en-AU" sz="1800" dirty="0" smtClean="0"/>
              <a:t>from</a:t>
            </a:r>
            <a:r>
              <a:rPr lang="en-US" sz="1800" dirty="0" err="1" smtClean="0"/>
              <a:t>Pinetron</a:t>
            </a:r>
            <a:endParaRPr lang="en-US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err="1" smtClean="0"/>
              <a:t>DVRs</a:t>
            </a:r>
            <a:r>
              <a:rPr lang="en-US" sz="1800" dirty="0" smtClean="0"/>
              <a:t> and </a:t>
            </a:r>
            <a:r>
              <a:rPr lang="en-US" sz="1800" dirty="0" err="1" smtClean="0"/>
              <a:t>NVRs</a:t>
            </a:r>
            <a:r>
              <a:rPr lang="en-US" sz="1800" dirty="0" smtClean="0"/>
              <a:t> from </a:t>
            </a:r>
            <a:r>
              <a:rPr lang="en-US" sz="1800" dirty="0" err="1" smtClean="0"/>
              <a:t>Teksar</a:t>
            </a:r>
            <a:endParaRPr lang="en-US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err="1" smtClean="0"/>
              <a:t>DVRs</a:t>
            </a:r>
            <a:r>
              <a:rPr lang="en-US" sz="1800" dirty="0" smtClean="0"/>
              <a:t> </a:t>
            </a:r>
            <a:r>
              <a:rPr lang="en-US" sz="1800" dirty="0"/>
              <a:t>and </a:t>
            </a:r>
            <a:r>
              <a:rPr lang="en-US" sz="1800" dirty="0" err="1" smtClean="0"/>
              <a:t>NVRs</a:t>
            </a:r>
            <a:r>
              <a:rPr lang="en-US" sz="1800" dirty="0" smtClean="0"/>
              <a:t> from RCI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DVR</a:t>
            </a:r>
            <a:r>
              <a:rPr lang="en-AU" sz="1800" dirty="0" err="1" smtClean="0"/>
              <a:t>s</a:t>
            </a:r>
            <a:r>
              <a:rPr lang="en-AU" sz="1800" dirty="0" smtClean="0"/>
              <a:t> from </a:t>
            </a:r>
            <a:r>
              <a:rPr lang="en-US" sz="1800" dirty="0" err="1" smtClean="0"/>
              <a:t>Partizan</a:t>
            </a:r>
            <a:endParaRPr lang="ru-RU" sz="18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528392" cy="576064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 smtClean="0"/>
              <a:t>Video integration</a:t>
            </a:r>
            <a:endParaRPr lang="ru-RU" sz="26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4"/>
            <a:ext cx="3456384" cy="7200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en-US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773" y="2336400"/>
            <a:ext cx="2387813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WORK\!ACS English\Photo_Hres_IntellexDVMS_Righ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7" y="3451209"/>
            <a:ext cx="1955303" cy="139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WORK\!ACS English\pinetr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415" y="4149531"/>
            <a:ext cx="1633313" cy="92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WORK\!ACS English\origin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070" y="3248261"/>
            <a:ext cx="468975" cy="44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35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483518"/>
            <a:ext cx="5135488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 smtClean="0"/>
              <a:t>Association of any Access event </a:t>
            </a:r>
            <a:r>
              <a:rPr lang="en-US" sz="1800" dirty="0"/>
              <a:t>with a </a:t>
            </a:r>
            <a:r>
              <a:rPr lang="en-US" sz="1800" dirty="0" smtClean="0"/>
              <a:t>video sequence recorded by DVR / NVR.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Retrieves </a:t>
            </a:r>
            <a:r>
              <a:rPr lang="en-US" sz="1600" dirty="0"/>
              <a:t>video associated with events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Displays a window </a:t>
            </a:r>
            <a:r>
              <a:rPr lang="en-US" sz="1600" dirty="0"/>
              <a:t>containing information about current event, including video from a camera and photo of a card user</a:t>
            </a:r>
            <a:r>
              <a:rPr lang="en-US" sz="1600" dirty="0" smtClean="0"/>
              <a:t>. </a:t>
            </a:r>
            <a:endParaRPr lang="en-US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Archives and synchronizes video sequences from </a:t>
            </a:r>
            <a:r>
              <a:rPr lang="en-US" sz="1600" dirty="0" smtClean="0"/>
              <a:t>DVR / NVR Server </a:t>
            </a:r>
            <a:r>
              <a:rPr lang="en-US" sz="1600" dirty="0"/>
              <a:t>with access event log.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Simple </a:t>
            </a:r>
            <a:r>
              <a:rPr lang="en-US" sz="1600" dirty="0"/>
              <a:t>adjustment of PTZ position and</a:t>
            </a:r>
            <a:r>
              <a:rPr lang="en-US" sz="1600" dirty="0" smtClean="0"/>
              <a:t> image </a:t>
            </a:r>
            <a:r>
              <a:rPr lang="en-US" sz="1600" dirty="0"/>
              <a:t>resolution based on events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Up </a:t>
            </a:r>
            <a:r>
              <a:rPr lang="en-US" sz="1600" dirty="0"/>
              <a:t>to 64 videos on </a:t>
            </a:r>
            <a:r>
              <a:rPr lang="en-US" sz="1600" dirty="0" smtClean="0"/>
              <a:t>workstations </a:t>
            </a:r>
            <a:r>
              <a:rPr lang="en-US" sz="1600" dirty="0"/>
              <a:t>of access control system, online tag lockout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Video and still</a:t>
            </a:r>
            <a:r>
              <a:rPr lang="en-US" sz="1600" dirty="0" smtClean="0"/>
              <a:t> image export</a:t>
            </a:r>
          </a:p>
          <a:p>
            <a:pPr marL="457200" lvl="1" indent="0" algn="just">
              <a:buNone/>
            </a:pPr>
            <a:endParaRPr lang="en-US" sz="1400" dirty="0" smtClean="0"/>
          </a:p>
          <a:p>
            <a:pPr marL="0" indent="0" algn="just">
              <a:buNone/>
            </a:pPr>
            <a:endParaRPr lang="en-US" sz="18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384376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Video integration</a:t>
            </a:r>
            <a:endParaRPr lang="ru-RU" sz="2900" dirty="0"/>
          </a:p>
        </p:txBody>
      </p:sp>
      <p:pic>
        <p:nvPicPr>
          <p:cNvPr id="5122" name="Picture 2" descr="D:\WORK\!GATE\Gate-IP\pic-gate-ip\253_pay_video_ev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681" y="2423391"/>
            <a:ext cx="2225865" cy="184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WORK\!GATE\Gate-IP\pic-gate-ip\254_pay_live_vide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31" y="1415281"/>
            <a:ext cx="1743509" cy="141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WORK\!GATE\Gate-IP\pic-gate-ip\255_pay_video_archiv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00" y="3215481"/>
            <a:ext cx="1579470" cy="122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61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483518"/>
            <a:ext cx="4906888" cy="4464496"/>
          </a:xfrm>
        </p:spPr>
        <p:txBody>
          <a:bodyPr>
            <a:noAutofit/>
          </a:bodyPr>
          <a:lstStyle/>
          <a:p>
            <a:pPr marL="457200" lvl="1" indent="0" algn="just">
              <a:buNone/>
            </a:pPr>
            <a:endParaRPr lang="en-US" sz="1400" dirty="0" smtClean="0"/>
          </a:p>
          <a:p>
            <a:pPr marL="0" indent="0" algn="just">
              <a:buNone/>
            </a:pPr>
            <a:r>
              <a:rPr lang="en-US" sz="1800" b="1" dirty="0"/>
              <a:t>Advantages of ACS and </a:t>
            </a:r>
            <a:r>
              <a:rPr lang="en-US" sz="1800" b="1" dirty="0" smtClean="0"/>
              <a:t>Video System </a:t>
            </a:r>
            <a:r>
              <a:rPr lang="en-US" sz="1800" b="1" dirty="0"/>
              <a:t>integration</a:t>
            </a:r>
            <a:r>
              <a:rPr lang="en-US" sz="1800" b="1" dirty="0" smtClean="0"/>
              <a:t>:</a:t>
            </a:r>
          </a:p>
          <a:p>
            <a:pPr marL="0" indent="0" algn="just">
              <a:buNone/>
            </a:pPr>
            <a:endParaRPr lang="ru-RU" sz="1400" b="1" dirty="0" smtClean="0"/>
          </a:p>
          <a:p>
            <a:pPr marL="685800" lvl="2" algn="just">
              <a:buFont typeface="Courier New" panose="02070309020205020404" pitchFamily="49" charset="0"/>
              <a:buChar char="o"/>
            </a:pPr>
            <a:r>
              <a:rPr lang="en-US" sz="1600" dirty="0" smtClean="0"/>
              <a:t>Instant live video from access point displayed on control room monitoring  screen for video verification</a:t>
            </a:r>
            <a:endParaRPr lang="ru-RU" sz="1600" dirty="0" smtClean="0"/>
          </a:p>
          <a:p>
            <a:pPr marL="685800" lvl="2" algn="just">
              <a:buFont typeface="Courier New" panose="02070309020205020404" pitchFamily="49" charset="0"/>
              <a:buChar char="o"/>
            </a:pPr>
            <a:r>
              <a:rPr lang="en-US" sz="1600" dirty="0" smtClean="0"/>
              <a:t>Live </a:t>
            </a:r>
            <a:r>
              <a:rPr lang="en-US" sz="1600" dirty="0"/>
              <a:t>video from the place of alarm event for instant</a:t>
            </a:r>
            <a:r>
              <a:rPr lang="en-US" sz="1600" dirty="0" smtClean="0"/>
              <a:t> guard response</a:t>
            </a:r>
            <a:endParaRPr lang="ru-RU" sz="1600" dirty="0" smtClean="0"/>
          </a:p>
          <a:p>
            <a:pPr marL="685800" lvl="2" algn="just">
              <a:buFont typeface="Courier New" panose="02070309020205020404" pitchFamily="49" charset="0"/>
              <a:buChar char="o"/>
            </a:pPr>
            <a:r>
              <a:rPr lang="en-US" sz="1600" dirty="0"/>
              <a:t>Smart video archive </a:t>
            </a:r>
            <a:r>
              <a:rPr lang="en-US" sz="1600" dirty="0" smtClean="0"/>
              <a:t>replay </a:t>
            </a:r>
            <a:r>
              <a:rPr lang="en-US" sz="1600" dirty="0"/>
              <a:t>based on ACS events</a:t>
            </a:r>
          </a:p>
          <a:p>
            <a:pPr marL="0" indent="0" algn="just">
              <a:buNone/>
            </a:pPr>
            <a:endParaRPr lang="en-US" sz="18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384376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Video integration</a:t>
            </a:r>
            <a:endParaRPr lang="ru-RU" sz="2900" dirty="0"/>
          </a:p>
        </p:txBody>
      </p:sp>
      <p:pic>
        <p:nvPicPr>
          <p:cNvPr id="5122" name="Picture 2" descr="D:\WORK\!GATE\Gate-IP\pic-gate-ip\253_pay_video_ev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681" y="2423391"/>
            <a:ext cx="2225865" cy="184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WORK\!GATE\Gate-IP\pic-gate-ip\254_pay_live_vide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31" y="1415281"/>
            <a:ext cx="1743509" cy="141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WORK\!GATE\Gate-IP\pic-gate-ip\255_pay_video_archiv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00" y="3215481"/>
            <a:ext cx="1579470" cy="122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61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483518"/>
            <a:ext cx="5050904" cy="4536504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U-</a:t>
            </a:r>
            <a:r>
              <a:rPr lang="en-US" sz="1600" dirty="0" err="1" smtClean="0"/>
              <a:t>Prox</a:t>
            </a:r>
            <a:r>
              <a:rPr lang="en-US" sz="1600" dirty="0" smtClean="0"/>
              <a:t> IP provides browser based </a:t>
            </a:r>
            <a:r>
              <a:rPr lang="ru-RU" sz="1600" dirty="0" smtClean="0"/>
              <a:t>WEB </a:t>
            </a:r>
            <a:r>
              <a:rPr lang="en-US" sz="1600" dirty="0"/>
              <a:t>applications</a:t>
            </a:r>
            <a:r>
              <a:rPr lang="en-US" sz="1600" dirty="0" smtClean="0"/>
              <a:t> targeting PC workstations with almost </a:t>
            </a:r>
            <a:r>
              <a:rPr lang="en-US" sz="1600" dirty="0"/>
              <a:t>the same functionality as classical </a:t>
            </a:r>
            <a:r>
              <a:rPr lang="en-US" sz="1600" dirty="0" smtClean="0"/>
              <a:t>applications </a:t>
            </a:r>
            <a:r>
              <a:rPr lang="en-AU" sz="1600" dirty="0" smtClean="0"/>
              <a:t>for the </a:t>
            </a:r>
            <a:r>
              <a:rPr lang="en-US" sz="1600" dirty="0" smtClean="0"/>
              <a:t>most </a:t>
            </a:r>
            <a:r>
              <a:rPr lang="en-US" sz="1600" dirty="0"/>
              <a:t>demanded ACS </a:t>
            </a:r>
            <a:r>
              <a:rPr lang="en-US" sz="1600" dirty="0" smtClean="0"/>
              <a:t>functions.</a:t>
            </a:r>
            <a:endParaRPr lang="ru-RU" sz="1600" dirty="0" smtClean="0"/>
          </a:p>
          <a:p>
            <a:pPr marL="0" indent="0" algn="just">
              <a:buNone/>
            </a:pPr>
            <a:r>
              <a:rPr lang="en-US" sz="1600" dirty="0" smtClean="0"/>
              <a:t>This is a redefining </a:t>
            </a:r>
            <a:r>
              <a:rPr lang="en-US" sz="1600" dirty="0"/>
              <a:t>of the classical interface to</a:t>
            </a:r>
            <a:r>
              <a:rPr lang="en-US" sz="1600" dirty="0" smtClean="0"/>
              <a:t> an </a:t>
            </a:r>
            <a:r>
              <a:rPr lang="en-US" sz="1600" dirty="0"/>
              <a:t>understandable, simple and convenient view,</a:t>
            </a:r>
            <a:r>
              <a:rPr lang="en-US" sz="1600" dirty="0" smtClean="0"/>
              <a:t> oriented to a particular organizational role, yet still harnessing the power of the system.</a:t>
            </a:r>
          </a:p>
          <a:p>
            <a:pPr marL="0" indent="0" algn="just">
              <a:buNone/>
            </a:pPr>
            <a:endParaRPr lang="ru-RU" sz="1600" b="1" dirty="0" smtClean="0"/>
          </a:p>
          <a:p>
            <a:pPr marL="0" indent="0" algn="just">
              <a:buNone/>
            </a:pPr>
            <a:r>
              <a:rPr lang="en-US" sz="1600" b="1" dirty="0" smtClean="0"/>
              <a:t>Typical Web based  PC workstation applications</a:t>
            </a:r>
            <a:r>
              <a:rPr lang="ru-RU" sz="1600" b="1" dirty="0" smtClean="0"/>
              <a:t>:</a:t>
            </a:r>
            <a:endParaRPr lang="ru-RU" sz="1600" b="1" dirty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300" b="1" dirty="0"/>
              <a:t>Personal </a:t>
            </a:r>
            <a:r>
              <a:rPr lang="en-US" sz="1300" b="1" dirty="0" smtClean="0"/>
              <a:t>organizer -</a:t>
            </a:r>
            <a:r>
              <a:rPr lang="ru-RU" sz="1300" dirty="0" smtClean="0"/>
              <a:t> </a:t>
            </a:r>
            <a:r>
              <a:rPr lang="en-US" sz="1300" dirty="0"/>
              <a:t>time</a:t>
            </a:r>
            <a:r>
              <a:rPr lang="en-US" sz="1300" dirty="0" smtClean="0"/>
              <a:t> &amp; attendance </a:t>
            </a:r>
            <a:r>
              <a:rPr lang="en-US" sz="1300" dirty="0"/>
              <a:t>self service terminal</a:t>
            </a:r>
            <a:endParaRPr lang="ru-RU" sz="1300" dirty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300" b="1" dirty="0" smtClean="0"/>
              <a:t>Headquarters</a:t>
            </a:r>
            <a:r>
              <a:rPr lang="en-US" sz="1300" b="1" dirty="0"/>
              <a:t>' quick </a:t>
            </a:r>
            <a:r>
              <a:rPr lang="en-US" sz="1300" b="1" dirty="0" smtClean="0"/>
              <a:t>reports -</a:t>
            </a:r>
            <a:r>
              <a:rPr lang="ru-RU" sz="1300" dirty="0" smtClean="0"/>
              <a:t> </a:t>
            </a:r>
            <a:r>
              <a:rPr lang="en-US" sz="1300" dirty="0"/>
              <a:t>reports for late, absent or</a:t>
            </a:r>
            <a:r>
              <a:rPr lang="en-US" sz="1300" dirty="0" smtClean="0"/>
              <a:t> on time </a:t>
            </a:r>
            <a:r>
              <a:rPr lang="en-US" sz="1300" dirty="0"/>
              <a:t>employees</a:t>
            </a:r>
            <a:endParaRPr lang="ru-RU" sz="1300" dirty="0" smtClean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300" b="1" dirty="0" smtClean="0"/>
              <a:t>Front Desk / Reception-</a:t>
            </a:r>
            <a:r>
              <a:rPr lang="ru-RU" sz="1300" dirty="0" smtClean="0"/>
              <a:t> </a:t>
            </a:r>
            <a:r>
              <a:rPr lang="en-US" sz="1300" dirty="0" smtClean="0"/>
              <a:t>with </a:t>
            </a:r>
            <a:r>
              <a:rPr lang="en-US" sz="1300" dirty="0"/>
              <a:t>photo or video verification and access </a:t>
            </a:r>
            <a:r>
              <a:rPr lang="en-US" sz="1300" dirty="0" smtClean="0"/>
              <a:t>points management</a:t>
            </a:r>
            <a:endParaRPr lang="ru-RU" sz="13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40130" cy="792088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500" b="1" dirty="0"/>
              <a:t>WEB applications</a:t>
            </a:r>
            <a:r>
              <a:rPr lang="ru-RU" sz="2500" dirty="0" smtClean="0"/>
              <a:t/>
            </a:r>
            <a:br>
              <a:rPr lang="ru-RU" sz="2500" dirty="0" smtClean="0"/>
            </a:br>
            <a:endParaRPr lang="ru-RU" sz="25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37" y="1278175"/>
            <a:ext cx="2728168" cy="17230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5" y="2787774"/>
            <a:ext cx="2527155" cy="166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9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483518"/>
            <a:ext cx="5050904" cy="4536504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/>
              <a:t>Mobile</a:t>
            </a:r>
            <a:r>
              <a:rPr lang="en-US" sz="1800" dirty="0" smtClean="0"/>
              <a:t> devices are the </a:t>
            </a:r>
            <a:r>
              <a:rPr lang="en-US" sz="1800" dirty="0"/>
              <a:t>easiest and convenient way to control and supervise your ACS</a:t>
            </a:r>
            <a:r>
              <a:rPr lang="en-US" sz="1800" dirty="0" smtClean="0"/>
              <a:t> from </a:t>
            </a:r>
            <a:r>
              <a:rPr lang="en-US" sz="1800" dirty="0"/>
              <a:t>any point of the globe</a:t>
            </a:r>
            <a:r>
              <a:rPr lang="ru-RU" sz="1800" dirty="0"/>
              <a:t>.</a:t>
            </a:r>
          </a:p>
          <a:p>
            <a:pPr marL="0" indent="0" algn="just">
              <a:buNone/>
            </a:pPr>
            <a:r>
              <a:rPr lang="en-US" sz="1800" dirty="0"/>
              <a:t>Mobile applications provide the most </a:t>
            </a:r>
            <a:r>
              <a:rPr lang="en-US" sz="1800" dirty="0" smtClean="0"/>
              <a:t>demanded </a:t>
            </a:r>
            <a:r>
              <a:rPr lang="en-US" sz="1800" dirty="0"/>
              <a:t>system functions depending on the </a:t>
            </a:r>
            <a:r>
              <a:rPr lang="en-US" sz="1800" dirty="0" smtClean="0"/>
              <a:t>user’s access </a:t>
            </a:r>
            <a:r>
              <a:rPr lang="en-US" sz="1800" dirty="0"/>
              <a:t>rights</a:t>
            </a:r>
            <a:r>
              <a:rPr lang="ru-RU" sz="1800" dirty="0"/>
              <a:t>. </a:t>
            </a:r>
          </a:p>
          <a:p>
            <a:pPr marL="0" indent="0" algn="just">
              <a:buNone/>
            </a:pPr>
            <a:endParaRPr lang="ru-RU" sz="1600" b="1" dirty="0"/>
          </a:p>
          <a:p>
            <a:pPr marL="0" indent="0" algn="just">
              <a:buNone/>
            </a:pPr>
            <a:r>
              <a:rPr lang="en-US" sz="1600" b="1" dirty="0" smtClean="0"/>
              <a:t>Functions </a:t>
            </a:r>
            <a:r>
              <a:rPr lang="en-US" sz="1600" b="1" dirty="0"/>
              <a:t>available to mobile clients</a:t>
            </a:r>
            <a:r>
              <a:rPr lang="ru-RU" sz="1600" b="1" dirty="0"/>
              <a:t>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400" b="1" dirty="0"/>
              <a:t>Personal </a:t>
            </a:r>
            <a:r>
              <a:rPr lang="en-US" sz="1400" b="1" dirty="0" smtClean="0"/>
              <a:t>organizer – </a:t>
            </a:r>
            <a:r>
              <a:rPr lang="en-US" sz="1400" dirty="0" smtClean="0"/>
              <a:t>time &amp; </a:t>
            </a:r>
            <a:r>
              <a:rPr lang="en-US" sz="1400" dirty="0"/>
              <a:t>attendance self service terminal</a:t>
            </a:r>
            <a:endParaRPr lang="ru-RU" sz="1400" dirty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400" b="1" dirty="0"/>
              <a:t>Access </a:t>
            </a:r>
            <a:r>
              <a:rPr lang="en-US" sz="1400" b="1" dirty="0" smtClean="0"/>
              <a:t>point </a:t>
            </a:r>
            <a:r>
              <a:rPr lang="en-US" sz="1400" b="1" dirty="0"/>
              <a:t>control</a:t>
            </a:r>
            <a:r>
              <a:rPr lang="ru-RU" sz="1400" b="1" dirty="0"/>
              <a:t> </a:t>
            </a:r>
            <a:r>
              <a:rPr lang="en-US" sz="1400" b="1" dirty="0" smtClean="0"/>
              <a:t> - </a:t>
            </a:r>
            <a:r>
              <a:rPr lang="en-US" sz="1400" dirty="0" smtClean="0"/>
              <a:t>remote </a:t>
            </a:r>
            <a:r>
              <a:rPr lang="en-US" sz="1400" dirty="0"/>
              <a:t>door opening, blocking or unblocking</a:t>
            </a:r>
            <a:endParaRPr lang="ru-RU" sz="1400" dirty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400" b="1" dirty="0"/>
              <a:t>Alerts</a:t>
            </a:r>
            <a:r>
              <a:rPr lang="ru-RU" sz="1400" b="1" dirty="0"/>
              <a:t> </a:t>
            </a:r>
            <a:r>
              <a:rPr lang="en-US" sz="1400" b="1" dirty="0" smtClean="0"/>
              <a:t>-</a:t>
            </a:r>
            <a:r>
              <a:rPr lang="ru-RU" sz="1400" dirty="0" smtClean="0"/>
              <a:t> </a:t>
            </a:r>
            <a:r>
              <a:rPr lang="en-US" sz="1400" dirty="0"/>
              <a:t>alarm event viewing</a:t>
            </a:r>
            <a:endParaRPr lang="ru-RU" sz="1400" dirty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400" b="1" dirty="0"/>
              <a:t>Headquarters' quick repots</a:t>
            </a:r>
            <a:r>
              <a:rPr lang="en-US" sz="1400" dirty="0"/>
              <a:t> </a:t>
            </a:r>
            <a:r>
              <a:rPr lang="en-US" sz="1400" dirty="0" smtClean="0"/>
              <a:t>-</a:t>
            </a:r>
            <a:r>
              <a:rPr lang="en-US" sz="1400" b="1" dirty="0" smtClean="0"/>
              <a:t> </a:t>
            </a:r>
            <a:r>
              <a:rPr lang="en-US" sz="1400" dirty="0" smtClean="0"/>
              <a:t>reports </a:t>
            </a:r>
            <a:r>
              <a:rPr lang="en-US" sz="1400" dirty="0"/>
              <a:t>for late, absent or</a:t>
            </a:r>
            <a:r>
              <a:rPr lang="en-US" sz="1400" dirty="0" smtClean="0"/>
              <a:t> on time </a:t>
            </a:r>
            <a:r>
              <a:rPr lang="en-US" sz="1400" dirty="0"/>
              <a:t>employees 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1400" b="1" dirty="0" smtClean="0"/>
              <a:t>Personnel </a:t>
            </a:r>
            <a:r>
              <a:rPr lang="en-US" sz="1400" b="1" dirty="0"/>
              <a:t>access control</a:t>
            </a:r>
            <a:r>
              <a:rPr lang="ru-RU" sz="1400" b="1" dirty="0"/>
              <a:t> </a:t>
            </a:r>
            <a:r>
              <a:rPr lang="en-US" sz="1400" b="1" dirty="0" smtClean="0"/>
              <a:t>-</a:t>
            </a:r>
            <a:r>
              <a:rPr lang="ru-RU" sz="1400" b="1" dirty="0" smtClean="0"/>
              <a:t> </a:t>
            </a:r>
            <a:r>
              <a:rPr lang="en-US" sz="1400" dirty="0"/>
              <a:t>quick ID blocking in case of</a:t>
            </a:r>
            <a:r>
              <a:rPr lang="en-US" sz="1400" dirty="0" smtClean="0"/>
              <a:t> loss or theft</a:t>
            </a:r>
            <a:endParaRPr lang="ru-RU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40130" cy="792088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500" b="1" dirty="0"/>
              <a:t>Mobile applications</a:t>
            </a:r>
            <a:r>
              <a:rPr lang="ru-RU" sz="2500" dirty="0" smtClean="0"/>
              <a:t/>
            </a:r>
            <a:br>
              <a:rPr lang="ru-RU" sz="2500" dirty="0" smtClean="0"/>
            </a:br>
            <a:endParaRPr lang="ru-RU" sz="25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42" y="1105955"/>
            <a:ext cx="1403003" cy="27483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700" y="1630758"/>
            <a:ext cx="1449404" cy="28392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" y="1943895"/>
            <a:ext cx="1449403" cy="28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2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483518"/>
            <a:ext cx="5486400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 smtClean="0"/>
              <a:t>U-</a:t>
            </a:r>
            <a:r>
              <a:rPr lang="en-US" sz="1800" dirty="0" err="1" smtClean="0"/>
              <a:t>Prox</a:t>
            </a:r>
            <a:r>
              <a:rPr lang="en-US" sz="1800" dirty="0" smtClean="0"/>
              <a:t> </a:t>
            </a:r>
            <a:r>
              <a:rPr lang="en-US" sz="1800" dirty="0"/>
              <a:t>access control panels are designed for use in any computer network, both Ethernet and wireless. Its design provides </a:t>
            </a:r>
            <a:r>
              <a:rPr lang="en-US" sz="1800" dirty="0" smtClean="0"/>
              <a:t>reliable and secure  </a:t>
            </a:r>
            <a:r>
              <a:rPr lang="en-US" sz="1800" dirty="0"/>
              <a:t>connections in the local area network and via</a:t>
            </a:r>
            <a:r>
              <a:rPr lang="en-US" sz="1800" dirty="0" smtClean="0"/>
              <a:t> the Internet, creating </a:t>
            </a:r>
            <a:r>
              <a:rPr lang="en-US" sz="1800" dirty="0"/>
              <a:t>a</a:t>
            </a:r>
            <a:r>
              <a:rPr lang="en-US" sz="1800" dirty="0" smtClean="0"/>
              <a:t> true distributed Global access </a:t>
            </a:r>
            <a:r>
              <a:rPr lang="en-US" sz="1800" dirty="0"/>
              <a:t>control system.</a:t>
            </a:r>
            <a:endParaRPr lang="en-U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Supports wireless or wired connection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Notification mode - control–panel can initialize event sending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Controlled connection to ACS server with periodical test events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Advanced connection backup </a:t>
            </a:r>
            <a:r>
              <a:rPr lang="en-US" sz="1600" dirty="0" smtClean="0"/>
              <a:t>mode for both wired and wireless networks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Advanced IP security: MIM attack (Man in the Middle) and hacking resistant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Configure connection parameters via USB port</a:t>
            </a:r>
            <a:endParaRPr lang="en-US" sz="16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b="1" dirty="0"/>
              <a:t>Network architecture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23368">
            <a:off x="736153" y="2440523"/>
            <a:ext cx="1209503" cy="145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1211968" y="1837415"/>
            <a:ext cx="1752235" cy="131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77392" y="2870376"/>
            <a:ext cx="1780442" cy="12858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08" y="3075806"/>
            <a:ext cx="1327729" cy="132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5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20"/>
          <p:cNvCxnSpPr/>
          <p:nvPr/>
        </p:nvCxnSpPr>
        <p:spPr>
          <a:xfrm flipH="1">
            <a:off x="467544" y="3559646"/>
            <a:ext cx="706562" cy="73342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Oval 11"/>
          <p:cNvSpPr/>
          <p:nvPr/>
        </p:nvSpPr>
        <p:spPr>
          <a:xfrm>
            <a:off x="228600" y="3867150"/>
            <a:ext cx="687836" cy="65530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/>
              <a:t>ISM control panels</a:t>
            </a:r>
            <a:endParaRPr lang="ru-RU" sz="1100" dirty="0"/>
          </a:p>
        </p:txBody>
      </p:sp>
      <p:cxnSp>
        <p:nvCxnSpPr>
          <p:cNvPr id="30" name="Straight Connector 24"/>
          <p:cNvCxnSpPr/>
          <p:nvPr/>
        </p:nvCxnSpPr>
        <p:spPr>
          <a:xfrm flipV="1">
            <a:off x="2391633" y="3682069"/>
            <a:ext cx="76200" cy="107236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4"/>
          <p:cNvCxnSpPr/>
          <p:nvPr/>
        </p:nvCxnSpPr>
        <p:spPr>
          <a:xfrm flipV="1">
            <a:off x="2502150" y="3115961"/>
            <a:ext cx="1022653" cy="6290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2092835" y="1648541"/>
            <a:ext cx="1071928" cy="10582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16436" y="2701893"/>
            <a:ext cx="1171095" cy="95961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739738" y="2423457"/>
            <a:ext cx="1347793" cy="28335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2072780" y="2717536"/>
            <a:ext cx="443915" cy="133056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2057219" y="2700315"/>
            <a:ext cx="1419264" cy="4156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509807" y="1419622"/>
            <a:ext cx="583028" cy="12871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483520"/>
            <a:ext cx="5508104" cy="455806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IP </a:t>
            </a:r>
            <a:r>
              <a:rPr lang="en-US" sz="1600" dirty="0"/>
              <a:t>technology is the foundation of modern communications, connecting the world together. </a:t>
            </a:r>
          </a:p>
          <a:p>
            <a:pPr marL="0" indent="0" algn="just">
              <a:buNone/>
            </a:pPr>
            <a:r>
              <a:rPr lang="en-US" sz="1600" dirty="0"/>
              <a:t>Because of its versatility, scalability and reliability,</a:t>
            </a:r>
            <a:r>
              <a:rPr lang="en-US" sz="1600" dirty="0" smtClean="0"/>
              <a:t> many systems are now created </a:t>
            </a:r>
            <a:r>
              <a:rPr lang="en-US" sz="1600" dirty="0"/>
              <a:t>based on this technology.</a:t>
            </a:r>
            <a:endParaRPr lang="ru-RU" sz="1600" dirty="0" smtClean="0"/>
          </a:p>
          <a:p>
            <a:pPr marL="400050" lvl="1" indent="0">
              <a:buNone/>
            </a:pPr>
            <a:r>
              <a:rPr lang="en-US" sz="1600" b="1" dirty="0" smtClean="0"/>
              <a:t>The U-</a:t>
            </a:r>
            <a:r>
              <a:rPr lang="en-US" sz="1600" b="1" dirty="0" err="1" smtClean="0"/>
              <a:t>Prox</a:t>
            </a:r>
            <a:r>
              <a:rPr lang="en-US" sz="1600" b="1" dirty="0" smtClean="0"/>
              <a:t> IP access </a:t>
            </a:r>
            <a:r>
              <a:rPr lang="en-US" sz="1600" b="1" dirty="0"/>
              <a:t>control system </a:t>
            </a:r>
            <a:r>
              <a:rPr lang="en-US" sz="1600" b="1" dirty="0" smtClean="0"/>
              <a:t>allows</a:t>
            </a:r>
            <a:r>
              <a:rPr lang="ru-RU" sz="1600" b="1" dirty="0" smtClean="0"/>
              <a:t>:</a:t>
            </a:r>
          </a:p>
          <a:p>
            <a:pPr lvl="1">
              <a:buFont typeface="Courier New" pitchFamily="49" charset="0"/>
              <a:buChar char="o"/>
            </a:pPr>
            <a:r>
              <a:rPr lang="en-US" sz="1600" dirty="0" smtClean="0"/>
              <a:t>Use </a:t>
            </a:r>
            <a:r>
              <a:rPr lang="en-US" sz="1600" dirty="0"/>
              <a:t>of different technologies:</a:t>
            </a:r>
            <a:r>
              <a:rPr lang="en-US" sz="1600" dirty="0" smtClean="0"/>
              <a:t> </a:t>
            </a:r>
          </a:p>
          <a:p>
            <a:pPr lvl="2">
              <a:buFont typeface="Courier New" pitchFamily="49" charset="0"/>
              <a:buChar char="o"/>
            </a:pPr>
            <a:r>
              <a:rPr lang="en-US" sz="1200" dirty="0" smtClean="0"/>
              <a:t>Wi-Fi, Ethernet (LAN), Internet (WAN) </a:t>
            </a:r>
          </a:p>
          <a:p>
            <a:pPr lvl="1">
              <a:buFont typeface="Courier New" pitchFamily="49" charset="0"/>
              <a:buChar char="o"/>
            </a:pPr>
            <a:r>
              <a:rPr lang="en-US" sz="1600" dirty="0"/>
              <a:t>Use</a:t>
            </a:r>
            <a:r>
              <a:rPr lang="en-US" sz="1600" dirty="0" smtClean="0"/>
              <a:t> of existing </a:t>
            </a:r>
            <a:r>
              <a:rPr lang="en-US" sz="1600" dirty="0"/>
              <a:t>computer network </a:t>
            </a:r>
            <a:r>
              <a:rPr lang="en-US" sz="1600" dirty="0" smtClean="0"/>
              <a:t>infrastructure</a:t>
            </a:r>
          </a:p>
          <a:p>
            <a:pPr lvl="1">
              <a:buFont typeface="Courier New" pitchFamily="49" charset="0"/>
              <a:buChar char="o"/>
            </a:pPr>
            <a:r>
              <a:rPr lang="en-US" sz="1600" dirty="0" smtClean="0"/>
              <a:t>Easy installation </a:t>
            </a:r>
            <a:r>
              <a:rPr lang="en-US" sz="1600" dirty="0"/>
              <a:t>and set up</a:t>
            </a:r>
            <a:r>
              <a:rPr lang="en-US" sz="1600" dirty="0" smtClean="0"/>
              <a:t> of panels</a:t>
            </a:r>
          </a:p>
          <a:p>
            <a:pPr lvl="1">
              <a:buFont typeface="Courier New" pitchFamily="49" charset="0"/>
              <a:buChar char="o"/>
            </a:pPr>
            <a:r>
              <a:rPr lang="en-US" sz="1600" dirty="0" smtClean="0"/>
              <a:t>Integration with </a:t>
            </a:r>
            <a:r>
              <a:rPr lang="en-US" sz="1600" dirty="0"/>
              <a:t>surveillance </a:t>
            </a:r>
            <a:r>
              <a:rPr lang="en-US" sz="1600" dirty="0" smtClean="0"/>
              <a:t>systems</a:t>
            </a:r>
          </a:p>
          <a:p>
            <a:pPr lvl="1">
              <a:buFont typeface="Courier New" pitchFamily="49" charset="0"/>
              <a:buChar char="o"/>
            </a:pPr>
            <a:r>
              <a:rPr lang="en-US" sz="1600" dirty="0" smtClean="0"/>
              <a:t>Creation of a simple interface (via SDK) </a:t>
            </a:r>
            <a:r>
              <a:rPr lang="en-US" sz="1600" dirty="0"/>
              <a:t>for </a:t>
            </a:r>
            <a:r>
              <a:rPr lang="en-US" sz="1600" dirty="0" smtClean="0"/>
              <a:t>integration </a:t>
            </a:r>
            <a:r>
              <a:rPr lang="en-US" sz="1600" dirty="0"/>
              <a:t>into any system</a:t>
            </a:r>
            <a:endParaRPr lang="ru-RU" sz="1600" dirty="0"/>
          </a:p>
          <a:p>
            <a:pPr lvl="1">
              <a:buFont typeface="Courier New" pitchFamily="49" charset="0"/>
              <a:buChar char="o"/>
            </a:pPr>
            <a:r>
              <a:rPr lang="en-US" sz="1600" dirty="0" smtClean="0"/>
              <a:t>Use </a:t>
            </a:r>
            <a:r>
              <a:rPr lang="en-US" sz="1600" dirty="0"/>
              <a:t>of large scale database systems </a:t>
            </a:r>
            <a:r>
              <a:rPr lang="en-US" sz="1600" dirty="0" smtClean="0"/>
              <a:t>(SQL </a:t>
            </a:r>
            <a:r>
              <a:rPr lang="en-US" sz="1600" dirty="0"/>
              <a:t>server) </a:t>
            </a:r>
            <a:r>
              <a:rPr lang="en-US" sz="1600" dirty="0" smtClean="0"/>
              <a:t>allowing </a:t>
            </a:r>
            <a:r>
              <a:rPr lang="en-US" sz="1600" dirty="0"/>
              <a:t>construction of large access control </a:t>
            </a:r>
            <a:r>
              <a:rPr lang="en-US" sz="1600" dirty="0" smtClean="0"/>
              <a:t>systems (ACS)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Implementation of globally distributed </a:t>
            </a:r>
            <a:r>
              <a:rPr lang="en-US" sz="1600" dirty="0"/>
              <a:t>access control </a:t>
            </a:r>
            <a:r>
              <a:rPr lang="en-US" sz="1600" dirty="0" smtClean="0"/>
              <a:t>systems (ACS)</a:t>
            </a:r>
          </a:p>
          <a:p>
            <a:pPr lvl="1">
              <a:buFont typeface="Courier New" pitchFamily="49" charset="0"/>
              <a:buChar char="o"/>
            </a:pPr>
            <a:endParaRPr lang="en-US" sz="20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4" y="339502"/>
            <a:ext cx="3312367" cy="864096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3800" dirty="0" smtClean="0"/>
              <a:t>IP Technology</a:t>
            </a:r>
            <a:endParaRPr lang="ru-RU" sz="3800" dirty="0"/>
          </a:p>
        </p:txBody>
      </p:sp>
      <p:sp>
        <p:nvSpPr>
          <p:cNvPr id="7" name="Oval 6"/>
          <p:cNvSpPr/>
          <p:nvPr/>
        </p:nvSpPr>
        <p:spPr>
          <a:xfrm>
            <a:off x="1638773" y="2177677"/>
            <a:ext cx="1040324" cy="1016299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4000" dirty="0" smtClean="0"/>
              <a:t> IP  </a:t>
            </a:r>
            <a:endParaRPr lang="ru-RU" sz="4000" dirty="0"/>
          </a:p>
        </p:txBody>
      </p:sp>
      <p:sp>
        <p:nvSpPr>
          <p:cNvPr id="8" name="Oval 7"/>
          <p:cNvSpPr/>
          <p:nvPr/>
        </p:nvSpPr>
        <p:spPr>
          <a:xfrm>
            <a:off x="2914051" y="2644834"/>
            <a:ext cx="936546" cy="91481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 smtClean="0"/>
              <a:t>ACS Server</a:t>
            </a:r>
            <a:endParaRPr lang="ru-RU" sz="1600" b="1" dirty="0"/>
          </a:p>
        </p:txBody>
      </p:sp>
      <p:sp>
        <p:nvSpPr>
          <p:cNvPr id="9" name="Oval 8"/>
          <p:cNvSpPr/>
          <p:nvPr/>
        </p:nvSpPr>
        <p:spPr>
          <a:xfrm>
            <a:off x="266270" y="1978943"/>
            <a:ext cx="936104" cy="936104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 smtClean="0"/>
              <a:t>ACS Clients</a:t>
            </a:r>
            <a:endParaRPr lang="ru-RU" sz="1600" dirty="0"/>
          </a:p>
        </p:txBody>
      </p:sp>
      <p:sp>
        <p:nvSpPr>
          <p:cNvPr id="11" name="Oval 10"/>
          <p:cNvSpPr/>
          <p:nvPr/>
        </p:nvSpPr>
        <p:spPr>
          <a:xfrm>
            <a:off x="2580232" y="1389053"/>
            <a:ext cx="1001168" cy="954097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 smtClean="0"/>
              <a:t>IP Video Systems</a:t>
            </a:r>
            <a:endParaRPr lang="ru-RU" sz="1400" dirty="0"/>
          </a:p>
        </p:txBody>
      </p:sp>
      <p:sp>
        <p:nvSpPr>
          <p:cNvPr id="12" name="Oval 11"/>
          <p:cNvSpPr/>
          <p:nvPr/>
        </p:nvSpPr>
        <p:spPr>
          <a:xfrm>
            <a:off x="824502" y="3202500"/>
            <a:ext cx="730687" cy="714292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 smtClean="0"/>
              <a:t>Wi-Fi or Ethernet Control Panels</a:t>
            </a:r>
            <a:endParaRPr lang="ru-RU" sz="1000" dirty="0"/>
          </a:p>
        </p:txBody>
      </p:sp>
      <p:sp>
        <p:nvSpPr>
          <p:cNvPr id="13" name="Oval 12"/>
          <p:cNvSpPr/>
          <p:nvPr/>
        </p:nvSpPr>
        <p:spPr>
          <a:xfrm>
            <a:off x="1151427" y="1071647"/>
            <a:ext cx="936104" cy="93610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smtClean="0"/>
              <a:t>DBMS MSSQL</a:t>
            </a:r>
            <a:endParaRPr lang="ru-RU" sz="1200" b="1" dirty="0"/>
          </a:p>
        </p:txBody>
      </p:sp>
      <p:cxnSp>
        <p:nvCxnSpPr>
          <p:cNvPr id="19" name="Straight Connector 24"/>
          <p:cNvCxnSpPr/>
          <p:nvPr/>
        </p:nvCxnSpPr>
        <p:spPr>
          <a:xfrm flipV="1">
            <a:off x="1435770" y="3873650"/>
            <a:ext cx="752483" cy="83223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24"/>
          <p:cNvCxnSpPr/>
          <p:nvPr/>
        </p:nvCxnSpPr>
        <p:spPr>
          <a:xfrm flipH="1" flipV="1">
            <a:off x="2502151" y="3680304"/>
            <a:ext cx="772822" cy="105080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Oval 7"/>
          <p:cNvSpPr/>
          <p:nvPr/>
        </p:nvSpPr>
        <p:spPr>
          <a:xfrm>
            <a:off x="2090249" y="3268403"/>
            <a:ext cx="823802" cy="82380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/>
              <a:t>REST server</a:t>
            </a:r>
            <a:endParaRPr lang="ru-RU" sz="1400" b="1" dirty="0" smtClean="0"/>
          </a:p>
        </p:txBody>
      </p:sp>
      <p:sp>
        <p:nvSpPr>
          <p:cNvPr id="26" name="Oval 7"/>
          <p:cNvSpPr/>
          <p:nvPr/>
        </p:nvSpPr>
        <p:spPr>
          <a:xfrm>
            <a:off x="1174106" y="4370185"/>
            <a:ext cx="671402" cy="671402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Web app</a:t>
            </a:r>
            <a:endParaRPr lang="ru-RU" sz="1100" dirty="0" smtClean="0">
              <a:solidFill>
                <a:schemeClr val="bg1"/>
              </a:solidFill>
            </a:endParaRPr>
          </a:p>
        </p:txBody>
      </p:sp>
      <p:sp>
        <p:nvSpPr>
          <p:cNvPr id="28" name="Oval 7"/>
          <p:cNvSpPr/>
          <p:nvPr/>
        </p:nvSpPr>
        <p:spPr>
          <a:xfrm>
            <a:off x="2090249" y="4384249"/>
            <a:ext cx="671402" cy="6714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Mobile app</a:t>
            </a:r>
            <a:endParaRPr lang="ru-RU" sz="1100" dirty="0" smtClean="0">
              <a:solidFill>
                <a:schemeClr val="bg1"/>
              </a:solidFill>
            </a:endParaRPr>
          </a:p>
        </p:txBody>
      </p:sp>
      <p:sp>
        <p:nvSpPr>
          <p:cNvPr id="29" name="Oval 7"/>
          <p:cNvSpPr/>
          <p:nvPr/>
        </p:nvSpPr>
        <p:spPr>
          <a:xfrm>
            <a:off x="2914051" y="4324351"/>
            <a:ext cx="819749" cy="76768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Open protocol for integration</a:t>
            </a:r>
            <a:endParaRPr lang="ru-RU" sz="9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0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105150"/>
            <a:ext cx="6431352" cy="1728192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000" b="1" dirty="0" smtClean="0">
                <a:solidFill>
                  <a:srgbClr val="FF0000"/>
                </a:solidFill>
              </a:rPr>
              <a:t>USE a Smartphone </a:t>
            </a:r>
            <a:r>
              <a:rPr lang="en-US" sz="2000" b="1" dirty="0">
                <a:solidFill>
                  <a:srgbClr val="FF0000"/>
                </a:solidFill>
              </a:rPr>
              <a:t>as</a:t>
            </a:r>
            <a:r>
              <a:rPr lang="en-US" sz="2000" b="1" dirty="0" smtClean="0">
                <a:solidFill>
                  <a:srgbClr val="FF0000"/>
                </a:solidFill>
              </a:rPr>
              <a:t> the credential</a:t>
            </a:r>
            <a:endParaRPr lang="ru-RU" sz="2000" dirty="0" smtClean="0">
              <a:solidFill>
                <a:srgbClr val="FF0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Bluetooth Low Energy (BLE or Bluetooth Smart)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Determined by </a:t>
            </a:r>
            <a:r>
              <a:rPr lang="en-US" sz="2000" dirty="0"/>
              <a:t>the distance to the </a:t>
            </a:r>
            <a:r>
              <a:rPr lang="en-US" sz="2000" dirty="0" smtClean="0"/>
              <a:t>door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Works autonomously or in the wireless lock system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Programmable </a:t>
            </a:r>
            <a:r>
              <a:rPr lang="en-US" sz="2000" dirty="0"/>
              <a:t>from your </a:t>
            </a:r>
            <a:r>
              <a:rPr lang="en-US" sz="2000" dirty="0" smtClean="0"/>
              <a:t>smartphone (free app)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12368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 smtClean="0"/>
              <a:t>Smart Wireless</a:t>
            </a:r>
            <a:br>
              <a:rPr lang="en-US" sz="3200" dirty="0" smtClean="0"/>
            </a:br>
            <a:r>
              <a:rPr lang="en-US" sz="2800" dirty="0" smtClean="0"/>
              <a:t>U-Prox IP550</a:t>
            </a:r>
            <a:endParaRPr lang="ru-RU" sz="2800" dirty="0"/>
          </a:p>
        </p:txBody>
      </p:sp>
      <p:pic>
        <p:nvPicPr>
          <p:cNvPr id="15" name="Picture 2" descr="G:\2016-Poland\src\iPhone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814">
            <a:off x="2176777" y="874032"/>
            <a:ext cx="3613728" cy="240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WORK\!All_ITV\!ACS English\src\u-prox-ip1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0193">
            <a:off x="6312109" y="647720"/>
            <a:ext cx="2198324" cy="265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G:\2016-Poland\src\arrows_blu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25739">
            <a:off x="5339753" y="1666527"/>
            <a:ext cx="1007604" cy="100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0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311247"/>
            <a:ext cx="5351512" cy="4536504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/>
              <a:t>A new kind of access control </a:t>
            </a:r>
            <a:r>
              <a:rPr lang="en-US" sz="1800" dirty="0" smtClean="0"/>
              <a:t>panel - incorporating Pin Pad, RF ID reader, Bluetooth reader with  Wireless interconnection </a:t>
            </a:r>
          </a:p>
          <a:p>
            <a:pPr marL="0" indent="0" algn="just">
              <a:buNone/>
            </a:pPr>
            <a:endParaRPr lang="ru-RU" sz="9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Works stand alone, </a:t>
            </a:r>
            <a:r>
              <a:rPr lang="en-US" sz="1200" dirty="0"/>
              <a:t>or in the wireless lock </a:t>
            </a:r>
            <a:r>
              <a:rPr lang="en-US" sz="1200" dirty="0" smtClean="0"/>
              <a:t>system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Bluetooth </a:t>
            </a:r>
            <a:r>
              <a:rPr lang="en-US" sz="1200" dirty="0"/>
              <a:t>Low Energy (Bluetooth Smart</a:t>
            </a:r>
            <a:r>
              <a:rPr lang="en-US" sz="1200" dirty="0" smtClean="0"/>
              <a:t>) with a  </a:t>
            </a:r>
            <a:r>
              <a:rPr lang="en-US" sz="1200" dirty="0"/>
              <a:t>s</a:t>
            </a:r>
            <a:r>
              <a:rPr lang="en-US" sz="1200" dirty="0" smtClean="0"/>
              <a:t>martphone </a:t>
            </a:r>
            <a:r>
              <a:rPr lang="en-US" sz="1200" dirty="0"/>
              <a:t>as</a:t>
            </a:r>
            <a:r>
              <a:rPr lang="en-US" sz="1200" dirty="0" smtClean="0"/>
              <a:t> credential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Wireless device </a:t>
            </a:r>
            <a:r>
              <a:rPr lang="en-US" sz="1200" dirty="0"/>
              <a:t>two-way </a:t>
            </a:r>
            <a:r>
              <a:rPr lang="en-US" sz="1200" dirty="0" smtClean="0"/>
              <a:t>communication - 915.5-927.5 MHz</a:t>
            </a:r>
            <a:endParaRPr lang="ru-RU" sz="1200" dirty="0" smtClean="0"/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Range </a:t>
            </a:r>
            <a:r>
              <a:rPr lang="en-US" sz="1200" dirty="0"/>
              <a:t>up to 20m</a:t>
            </a:r>
            <a:endParaRPr lang="ru-RU" sz="12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/>
              <a:t>Built-in keypad and RF ID </a:t>
            </a:r>
            <a:r>
              <a:rPr lang="en-US" sz="1200" dirty="0" smtClean="0"/>
              <a:t>reader: </a:t>
            </a:r>
            <a:r>
              <a:rPr lang="en-US" sz="1200" dirty="0"/>
              <a:t>ASK, FSK, </a:t>
            </a:r>
            <a:r>
              <a:rPr lang="en-US" sz="1200" dirty="0" smtClean="0"/>
              <a:t>ASK+FSK.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Read range up to 80mm</a:t>
            </a:r>
            <a:endParaRPr lang="ru-RU" sz="12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Additional </a:t>
            </a:r>
            <a:r>
              <a:rPr lang="en-US" sz="1200" dirty="0"/>
              <a:t>external </a:t>
            </a:r>
            <a:r>
              <a:rPr lang="en-US" sz="1200" dirty="0" smtClean="0"/>
              <a:t>reader supported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/>
              <a:t>1</a:t>
            </a:r>
            <a:r>
              <a:rPr lang="ru-RU" sz="1200" dirty="0"/>
              <a:t>000 </a:t>
            </a:r>
            <a:r>
              <a:rPr lang="en-US" sz="1200" dirty="0"/>
              <a:t>tags  in</a:t>
            </a:r>
            <a:r>
              <a:rPr lang="en-US" sz="1200" dirty="0" smtClean="0"/>
              <a:t> stand alone </a:t>
            </a:r>
            <a:r>
              <a:rPr lang="en-US" sz="1200" dirty="0"/>
              <a:t>mode or 3000 tags in the system</a:t>
            </a:r>
            <a:endParaRPr lang="ru-RU" sz="12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6000 </a:t>
            </a:r>
            <a:r>
              <a:rPr lang="en-US" sz="1200" dirty="0"/>
              <a:t>events, 250 Time zones, 250 weekly schedules, 250 holidays, floating shifts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Power supply: </a:t>
            </a:r>
            <a:r>
              <a:rPr lang="en-AU" sz="1200" dirty="0" smtClean="0"/>
              <a:t>12 V DC</a:t>
            </a:r>
            <a:endParaRPr lang="en-US" sz="12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Two </a:t>
            </a:r>
            <a:r>
              <a:rPr lang="en-US" sz="1200" dirty="0"/>
              <a:t>wired </a:t>
            </a:r>
            <a:r>
              <a:rPr lang="en-US" sz="1200" dirty="0" smtClean="0"/>
              <a:t>inputs and Two Relays (each C /NO/ NC) - 24</a:t>
            </a:r>
            <a:r>
              <a:rPr lang="en-AU" sz="1200" dirty="0" smtClean="0"/>
              <a:t>V</a:t>
            </a:r>
            <a:r>
              <a:rPr lang="ru-RU" sz="1200" dirty="0" smtClean="0"/>
              <a:t> 1А</a:t>
            </a:r>
            <a:endParaRPr lang="en-US" sz="12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Use BLE or Wireless </a:t>
            </a:r>
            <a:r>
              <a:rPr lang="en-US" sz="1200" dirty="0"/>
              <a:t>for </a:t>
            </a:r>
            <a:r>
              <a:rPr lang="en-US" sz="1200" dirty="0" smtClean="0"/>
              <a:t>configuration</a:t>
            </a:r>
            <a:endParaRPr lang="en-US" sz="1200" dirty="0"/>
          </a:p>
          <a:p>
            <a:pPr lvl="1">
              <a:buFont typeface="Courier New" pitchFamily="49" charset="0"/>
              <a:buChar char="o"/>
            </a:pPr>
            <a:r>
              <a:rPr lang="en-US" sz="1200" dirty="0" smtClean="0"/>
              <a:t>Dimensions :120 mm </a:t>
            </a:r>
            <a:r>
              <a:rPr lang="en-US" sz="1200" dirty="0" err="1" smtClean="0"/>
              <a:t>x</a:t>
            </a:r>
            <a:r>
              <a:rPr lang="en-US" sz="1200" dirty="0" smtClean="0"/>
              <a:t> 66mm </a:t>
            </a:r>
            <a:r>
              <a:rPr lang="en-US" sz="1200" dirty="0" err="1" smtClean="0"/>
              <a:t>x</a:t>
            </a:r>
            <a:r>
              <a:rPr lang="en-US" sz="1200" dirty="0" smtClean="0"/>
              <a:t> 21 mm.    </a:t>
            </a:r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648072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/>
              <a:t>Smart Wireless</a:t>
            </a:r>
            <a:endParaRPr lang="ru-RU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15566"/>
            <a:ext cx="3456384" cy="504056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IP</a:t>
            </a:r>
            <a:r>
              <a:rPr lang="ru-RU" sz="2400" b="1" dirty="0" smtClean="0"/>
              <a:t>5</a:t>
            </a:r>
            <a:r>
              <a:rPr lang="en-US" sz="2400" b="1" dirty="0" smtClean="0"/>
              <a:t>50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12754">
            <a:off x="709676" y="2169027"/>
            <a:ext cx="1924677" cy="243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13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12754">
            <a:off x="2965475" y="3085459"/>
            <a:ext cx="1236475" cy="156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83119"/>
            <a:ext cx="1346938" cy="13469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00" y="4324350"/>
            <a:ext cx="1175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U-Prox IP500</a:t>
            </a:r>
          </a:p>
          <a:p>
            <a:pPr algn="ctr"/>
            <a:r>
              <a:rPr lang="en-US" sz="1600" dirty="0" smtClean="0"/>
              <a:t>Smart handle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17465" y="4579263"/>
            <a:ext cx="994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U-Prox IC-L</a:t>
            </a:r>
            <a:endParaRPr lang="ru-RU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438150"/>
            <a:ext cx="5181600" cy="4464496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Door control panel: </a:t>
            </a:r>
            <a:r>
              <a:rPr lang="en-US" sz="1600" dirty="0"/>
              <a:t>all in one device,</a:t>
            </a:r>
            <a:r>
              <a:rPr lang="en-US" sz="1600" dirty="0" smtClean="0"/>
              <a:t> means no cost for lock, reader, physical wiring, </a:t>
            </a:r>
            <a:r>
              <a:rPr lang="en-US" sz="1600" dirty="0"/>
              <a:t>etc</a:t>
            </a:r>
            <a:r>
              <a:rPr lang="en-US" sz="1600" dirty="0" smtClean="0"/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Wireless </a:t>
            </a:r>
            <a:r>
              <a:rPr lang="en-US" sz="1600" dirty="0"/>
              <a:t>controllers are installed instead of</a:t>
            </a:r>
            <a:r>
              <a:rPr lang="en-US" sz="1600" dirty="0" smtClean="0"/>
              <a:t> hard wiring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IDEAL FOR RETROFITTING TO MECHANICAL MORTICE LOCKS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n-US" sz="1600" dirty="0" smtClean="0"/>
              <a:t>Use existing </a:t>
            </a:r>
            <a:r>
              <a:rPr lang="en-US" sz="1600" dirty="0"/>
              <a:t>network framework</a:t>
            </a:r>
            <a:r>
              <a:rPr lang="en-US" sz="1600" dirty="0" smtClean="0"/>
              <a:t> for data </a:t>
            </a:r>
            <a:r>
              <a:rPr lang="en-US" sz="1600" dirty="0"/>
              <a:t>transfer from wireless subsystem hubs to the central control panel via local area network (wired or wireless</a:t>
            </a:r>
            <a:r>
              <a:rPr lang="en-US" sz="1600" dirty="0" smtClean="0"/>
              <a:t>)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n-US" sz="1600" dirty="0"/>
              <a:t>Wireless system of locks, unlike standalone</a:t>
            </a:r>
            <a:r>
              <a:rPr lang="en-US" sz="1600" dirty="0" smtClean="0"/>
              <a:t> locks</a:t>
            </a:r>
            <a:r>
              <a:rPr lang="en-US" sz="1600" dirty="0"/>
              <a:t>, provides full control and </a:t>
            </a:r>
            <a:r>
              <a:rPr lang="en-US" sz="1600" dirty="0" smtClean="0"/>
              <a:t>management:</a:t>
            </a:r>
            <a:endParaRPr lang="en-US" sz="1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200" dirty="0"/>
              <a:t>Online addition of cards and locks at any time</a:t>
            </a:r>
            <a:endParaRPr lang="en-US" sz="1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200" dirty="0" smtClean="0"/>
              <a:t>Receives </a:t>
            </a:r>
            <a:r>
              <a:rPr lang="en-US" sz="1200" dirty="0"/>
              <a:t>information about the access and movement of staff</a:t>
            </a:r>
            <a:endParaRPr lang="en-US" sz="12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uk-UA" sz="1200" dirty="0" smtClean="0"/>
              <a:t>О</a:t>
            </a:r>
            <a:r>
              <a:rPr lang="en-US" sz="1200" dirty="0" smtClean="0"/>
              <a:t>pen </a:t>
            </a:r>
            <a:r>
              <a:rPr lang="en-US" sz="1200" dirty="0"/>
              <a:t>or lock doors in</a:t>
            </a:r>
            <a:r>
              <a:rPr lang="en-US" sz="1200" dirty="0" smtClean="0"/>
              <a:t> emergencies</a:t>
            </a:r>
            <a:endParaRPr lang="ru-RU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12368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Wireless locks subsystem</a:t>
            </a:r>
            <a:endParaRPr lang="ru-RU" sz="3200" dirty="0"/>
          </a:p>
        </p:txBody>
      </p:sp>
      <p:pic>
        <p:nvPicPr>
          <p:cNvPr id="12" name="Picture 2" descr="D:\tmp\Photo for Zaichek\ip500-aus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52550"/>
            <a:ext cx="1624251" cy="2923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31840" y="4631337"/>
            <a:ext cx="1162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U-Prox IP550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032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957" y="1636146"/>
            <a:ext cx="3623947" cy="338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483518"/>
            <a:ext cx="5050904" cy="4464496"/>
          </a:xfrm>
        </p:spPr>
        <p:txBody>
          <a:bodyPr>
            <a:noAutofit/>
          </a:bodyPr>
          <a:lstStyle/>
          <a:p>
            <a:pPr lvl="0">
              <a:buFont typeface="Courier New" panose="02070309020205020404" pitchFamily="49" charset="0"/>
              <a:buChar char="o"/>
            </a:pPr>
            <a:r>
              <a:rPr lang="en-US" sz="2000" dirty="0" smtClean="0"/>
              <a:t>Fast system deployment based on existing </a:t>
            </a:r>
            <a:r>
              <a:rPr lang="en-US" sz="2000" dirty="0"/>
              <a:t>network </a:t>
            </a:r>
            <a:r>
              <a:rPr lang="en-US" sz="2000" dirty="0" smtClean="0"/>
              <a:t>framework.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en-US" sz="2000" dirty="0" smtClean="0"/>
              <a:t>Data </a:t>
            </a:r>
            <a:r>
              <a:rPr lang="en-US" sz="2000" dirty="0"/>
              <a:t>transfer from wireless subsystem hubs to the central control panel via local area network (wired or wireless</a:t>
            </a:r>
            <a:r>
              <a:rPr lang="en-US" sz="2000" dirty="0" smtClean="0"/>
              <a:t>):</a:t>
            </a:r>
            <a:endParaRPr lang="ru-RU" sz="20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 smtClean="0"/>
              <a:t>RF used </a:t>
            </a:r>
            <a:r>
              <a:rPr lang="en-US" sz="1800" dirty="0"/>
              <a:t>for data exchange between hubs and control panels</a:t>
            </a:r>
            <a:endParaRPr lang="ru-RU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Hubs connected to the existing</a:t>
            </a:r>
            <a:r>
              <a:rPr lang="en-US" sz="1800" dirty="0" smtClean="0"/>
              <a:t> computer network </a:t>
            </a:r>
            <a:r>
              <a:rPr lang="en-US" sz="1800" dirty="0"/>
              <a:t>with Wi-Fi or Ethernet</a:t>
            </a:r>
            <a:endParaRPr lang="ru-RU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Control panels provide automatic data destination adjustment</a:t>
            </a:r>
            <a:endParaRPr lang="ru-RU" sz="18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800" dirty="0"/>
              <a:t>Hubs have both power sources - PoE or micro-USB adapter</a:t>
            </a:r>
            <a:endParaRPr lang="ru-RU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3312368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Wireless locks subsystem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6082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18" y="3756162"/>
            <a:ext cx="594880" cy="1222447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69" y="3795886"/>
            <a:ext cx="570848" cy="117306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464" y="3697560"/>
            <a:ext cx="594880" cy="122244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915" y="3737284"/>
            <a:ext cx="570848" cy="1173062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>
            <a:off x="5800683" y="1951635"/>
            <a:ext cx="3189810" cy="1436181"/>
          </a:xfrm>
          <a:prstGeom prst="cloudCallout">
            <a:avLst>
              <a:gd name="adj1" fmla="val 113749"/>
              <a:gd name="adj2" fmla="val -2410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endParaRPr lang="ru-RU" sz="14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5497042" y="1623666"/>
            <a:ext cx="1451222" cy="61540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518" y="411510"/>
            <a:ext cx="3528725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Wireless locks </a:t>
            </a:r>
            <a:r>
              <a:rPr lang="en-US" sz="3200" dirty="0" smtClean="0"/>
              <a:t>subsystem</a:t>
            </a:r>
            <a:endParaRPr lang="ru-RU" sz="30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893201" y="1578255"/>
            <a:ext cx="6071870" cy="1792978"/>
          </a:xfrm>
          <a:prstGeom prst="cloudCallout">
            <a:avLst>
              <a:gd name="adj1" fmla="val 794"/>
              <a:gd name="adj2" fmla="val -3671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Wired 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network</a:t>
            </a:r>
            <a:endParaRPr lang="ru-RU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55545" y="551170"/>
            <a:ext cx="12678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ACS </a:t>
            </a:r>
            <a:r>
              <a:rPr lang="en-US" sz="1600" dirty="0" smtClean="0"/>
              <a:t>Server</a:t>
            </a:r>
          </a:p>
          <a:p>
            <a:pPr algn="ctr"/>
            <a:r>
              <a:rPr lang="en-US" sz="1600" dirty="0" smtClean="0"/>
              <a:t>U</a:t>
            </a:r>
            <a:r>
              <a:rPr lang="en-US" sz="1600" dirty="0"/>
              <a:t>-</a:t>
            </a:r>
            <a:r>
              <a:rPr lang="en-US" sz="1600" dirty="0" err="1"/>
              <a:t>Prox</a:t>
            </a:r>
            <a:r>
              <a:rPr lang="en-US" sz="1600" dirty="0"/>
              <a:t> </a:t>
            </a:r>
            <a:r>
              <a:rPr lang="en-US" sz="1600" dirty="0" smtClean="0"/>
              <a:t>IP</a:t>
            </a:r>
            <a:endParaRPr lang="ru-RU" sz="1600" dirty="0"/>
          </a:p>
        </p:txBody>
      </p:sp>
      <p:grpSp>
        <p:nvGrpSpPr>
          <p:cNvPr id="19" name="Group 18"/>
          <p:cNvGrpSpPr/>
          <p:nvPr/>
        </p:nvGrpSpPr>
        <p:grpSpPr>
          <a:xfrm rot="20067915">
            <a:off x="651136" y="3632396"/>
            <a:ext cx="803220" cy="671552"/>
            <a:chOff x="144079" y="3313775"/>
            <a:chExt cx="803220" cy="671552"/>
          </a:xfrm>
        </p:grpSpPr>
        <p:sp>
          <p:nvSpPr>
            <p:cNvPr id="18" name="Arc 17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62" name="Arc 61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64" name="Arc 63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</p:grpSp>
      <p:pic>
        <p:nvPicPr>
          <p:cNvPr id="67" name="Picture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73" y="2944923"/>
            <a:ext cx="556003" cy="51618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95" y="2799699"/>
            <a:ext cx="556003" cy="51618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070" y="2984939"/>
            <a:ext cx="743558" cy="267681"/>
          </a:xfrm>
          <a:prstGeom prst="rect">
            <a:avLst/>
          </a:prstGeom>
          <a:effectLst>
            <a:glow rad="25400">
              <a:schemeClr val="accent1">
                <a:satMod val="175000"/>
                <a:alpha val="33000"/>
              </a:schemeClr>
            </a:glow>
            <a:softEdge rad="0"/>
          </a:effectLst>
        </p:spPr>
      </p:pic>
      <p:grpSp>
        <p:nvGrpSpPr>
          <p:cNvPr id="82" name="Group 81"/>
          <p:cNvGrpSpPr/>
          <p:nvPr/>
        </p:nvGrpSpPr>
        <p:grpSpPr>
          <a:xfrm rot="19071087">
            <a:off x="3306294" y="3621596"/>
            <a:ext cx="803220" cy="671552"/>
            <a:chOff x="144079" y="3313775"/>
            <a:chExt cx="803220" cy="671552"/>
          </a:xfrm>
        </p:grpSpPr>
        <p:sp>
          <p:nvSpPr>
            <p:cNvPr id="83" name="Arc 82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84" name="Arc 83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85" name="Arc 84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</p:grpSp>
      <p:grpSp>
        <p:nvGrpSpPr>
          <p:cNvPr id="89" name="Group 88"/>
          <p:cNvGrpSpPr/>
          <p:nvPr/>
        </p:nvGrpSpPr>
        <p:grpSpPr>
          <a:xfrm rot="18047506">
            <a:off x="6906694" y="3552344"/>
            <a:ext cx="803220" cy="671552"/>
            <a:chOff x="144079" y="3313775"/>
            <a:chExt cx="803220" cy="671552"/>
          </a:xfrm>
        </p:grpSpPr>
        <p:sp>
          <p:nvSpPr>
            <p:cNvPr id="90" name="Arc 89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91" name="Arc 90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92" name="Arc 91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7714334" y="2069435"/>
            <a:ext cx="962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/>
              <a:t>Wireless </a:t>
            </a:r>
            <a:endParaRPr lang="en-US" b="1" dirty="0" smtClean="0"/>
          </a:p>
          <a:p>
            <a:pPr algn="r"/>
            <a:r>
              <a:rPr lang="en-US" b="1" dirty="0" smtClean="0"/>
              <a:t>network</a:t>
            </a:r>
            <a:endParaRPr lang="en-US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4325258" y="2606304"/>
            <a:ext cx="1053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U-</a:t>
            </a:r>
            <a:r>
              <a:rPr lang="en-US" sz="1600" b="1" dirty="0" err="1" smtClean="0">
                <a:solidFill>
                  <a:schemeClr val="bg1"/>
                </a:solidFill>
              </a:rPr>
              <a:t>Prox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IC  L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279784" y="2761885"/>
            <a:ext cx="925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U-Prox HW</a:t>
            </a:r>
            <a:endParaRPr lang="ru-RU" sz="1600" dirty="0"/>
          </a:p>
        </p:txBody>
      </p:sp>
      <p:sp>
        <p:nvSpPr>
          <p:cNvPr id="95" name="TextBox 94"/>
          <p:cNvSpPr txBox="1"/>
          <p:nvPr/>
        </p:nvSpPr>
        <p:spPr>
          <a:xfrm>
            <a:off x="296140" y="2656450"/>
            <a:ext cx="1042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U-Prox HE</a:t>
            </a:r>
            <a:endParaRPr lang="ru-RU" sz="1600" dirty="0"/>
          </a:p>
        </p:txBody>
      </p:sp>
      <p:cxnSp>
        <p:nvCxnSpPr>
          <p:cNvPr id="46" name="Elbow Connector 45"/>
          <p:cNvCxnSpPr>
            <a:stCxn id="68" idx="0"/>
            <a:endCxn id="12" idx="1"/>
          </p:cNvCxnSpPr>
          <p:nvPr/>
        </p:nvCxnSpPr>
        <p:spPr>
          <a:xfrm rot="5400000" flipH="1" flipV="1">
            <a:off x="2710589" y="1084511"/>
            <a:ext cx="424597" cy="3005781"/>
          </a:xfrm>
          <a:prstGeom prst="bentConnector2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9" name="Elbow Connector 98"/>
          <p:cNvCxnSpPr>
            <a:stCxn id="67" idx="0"/>
          </p:cNvCxnSpPr>
          <p:nvPr/>
        </p:nvCxnSpPr>
        <p:spPr>
          <a:xfrm rot="5400000" flipH="1" flipV="1">
            <a:off x="3846746" y="2331784"/>
            <a:ext cx="403768" cy="822511"/>
          </a:xfrm>
          <a:prstGeom prst="bentConnector2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77" idx="0"/>
            <a:endCxn id="12" idx="3"/>
          </p:cNvCxnSpPr>
          <p:nvPr/>
        </p:nvCxnSpPr>
        <p:spPr>
          <a:xfrm rot="16200000" flipV="1">
            <a:off x="5893143" y="1566232"/>
            <a:ext cx="609837" cy="2227577"/>
          </a:xfrm>
          <a:prstGeom prst="bentConnector2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D:\tmp\Presentation\access poin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455" y="1909629"/>
            <a:ext cx="658883" cy="65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TextBox 110"/>
          <p:cNvSpPr txBox="1"/>
          <p:nvPr/>
        </p:nvSpPr>
        <p:spPr>
          <a:xfrm>
            <a:off x="2631919" y="2715766"/>
            <a:ext cx="835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U-Prox HE</a:t>
            </a:r>
            <a:endParaRPr lang="ru-RU" sz="1600" b="1" dirty="0">
              <a:solidFill>
                <a:schemeClr val="bg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4782274" y="933568"/>
            <a:ext cx="1810182" cy="14415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D:\tmp\Presentation\com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369" y="401650"/>
            <a:ext cx="1020900" cy="88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778" y="2069435"/>
            <a:ext cx="658494" cy="611333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3174582" y="4825484"/>
            <a:ext cx="1162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U-Prox IP550</a:t>
            </a:r>
            <a:endParaRPr lang="ru-RU" sz="1600" dirty="0"/>
          </a:p>
        </p:txBody>
      </p:sp>
      <p:sp>
        <p:nvSpPr>
          <p:cNvPr id="86" name="TextBox 85"/>
          <p:cNvSpPr txBox="1"/>
          <p:nvPr/>
        </p:nvSpPr>
        <p:spPr>
          <a:xfrm>
            <a:off x="6693500" y="4790936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U-</a:t>
            </a:r>
            <a:r>
              <a:rPr lang="en-US" sz="1600" dirty="0" err="1" smtClean="0"/>
              <a:t>Prox</a:t>
            </a:r>
            <a:r>
              <a:rPr lang="en-US" sz="1600" dirty="0" smtClean="0"/>
              <a:t> IP500</a:t>
            </a:r>
            <a:endParaRPr lang="ru-RU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588366" y="4823220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U-</a:t>
            </a:r>
            <a:r>
              <a:rPr lang="en-US" sz="1600" dirty="0" err="1" smtClean="0"/>
              <a:t>Prox</a:t>
            </a:r>
            <a:r>
              <a:rPr lang="en-US" sz="1600" dirty="0" smtClean="0"/>
              <a:t> IP500</a:t>
            </a:r>
            <a:endParaRPr lang="ru-RU" sz="1600" dirty="0"/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12754">
            <a:off x="2952689" y="4070687"/>
            <a:ext cx="561562" cy="71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12754">
            <a:off x="3937224" y="4093643"/>
            <a:ext cx="587521" cy="74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89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6600" y="434725"/>
            <a:ext cx="5715000" cy="4708775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An intelligent controller. Intended for </a:t>
            </a:r>
            <a:r>
              <a:rPr lang="en-US" sz="2000" dirty="0" smtClean="0"/>
              <a:t>management of </a:t>
            </a:r>
            <a:r>
              <a:rPr lang="en-US" sz="2000" dirty="0"/>
              <a:t>the wireless locks </a:t>
            </a:r>
            <a:r>
              <a:rPr lang="en-US" sz="2000" dirty="0" smtClean="0"/>
              <a:t>subsystems.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Manage up to 250 control panels</a:t>
            </a:r>
            <a:endParaRPr lang="ru-RU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Data communication (</a:t>
            </a:r>
            <a:r>
              <a:rPr lang="ru-RU" sz="1600" dirty="0" smtClean="0"/>
              <a:t>Ethernet 100Mbit</a:t>
            </a:r>
            <a:r>
              <a:rPr lang="en-US" sz="1600" dirty="0" smtClean="0"/>
              <a:t>) 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400" dirty="0" smtClean="0"/>
              <a:t>With </a:t>
            </a:r>
            <a:r>
              <a:rPr lang="ru-RU" sz="1400" dirty="0" smtClean="0"/>
              <a:t>U-Prox IP500</a:t>
            </a:r>
            <a:r>
              <a:rPr lang="en-US" sz="1400" dirty="0" smtClean="0"/>
              <a:t> and </a:t>
            </a:r>
            <a:r>
              <a:rPr lang="ru-RU" sz="1400" dirty="0"/>
              <a:t>U-Prox </a:t>
            </a:r>
            <a:r>
              <a:rPr lang="ru-RU" sz="1400" dirty="0" smtClean="0"/>
              <a:t>IP5</a:t>
            </a:r>
            <a:r>
              <a:rPr lang="en-US" sz="1400" dirty="0"/>
              <a:t>5</a:t>
            </a:r>
            <a:r>
              <a:rPr lang="ru-RU" sz="1400" dirty="0" smtClean="0"/>
              <a:t>0 </a:t>
            </a:r>
            <a:r>
              <a:rPr lang="en-US" sz="1400" dirty="0" smtClean="0"/>
              <a:t>via </a:t>
            </a:r>
            <a:r>
              <a:rPr lang="ru-RU" sz="1400" dirty="0" smtClean="0"/>
              <a:t>U-Prox </a:t>
            </a:r>
            <a:r>
              <a:rPr lang="en-US" sz="1400" dirty="0" smtClean="0"/>
              <a:t>HE and </a:t>
            </a:r>
            <a:r>
              <a:rPr lang="ru-RU" sz="1400" dirty="0"/>
              <a:t>U-Prox </a:t>
            </a:r>
            <a:r>
              <a:rPr lang="en-US" sz="1400" dirty="0" smtClean="0"/>
              <a:t>HW</a:t>
            </a:r>
            <a:endParaRPr lang="ru-RU" sz="14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Direct communication over RF with </a:t>
            </a:r>
            <a:r>
              <a:rPr lang="ru-RU" sz="1600" dirty="0" smtClean="0"/>
              <a:t>U-Prox IP500: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400" dirty="0" smtClean="0"/>
              <a:t>RF two</a:t>
            </a:r>
            <a:r>
              <a:rPr lang="en-US" sz="1400" dirty="0"/>
              <a:t>-way </a:t>
            </a:r>
            <a:r>
              <a:rPr lang="en-US" sz="1400" dirty="0" smtClean="0"/>
              <a:t>communication: 915.5-927.5 MHz</a:t>
            </a:r>
            <a:endParaRPr lang="en-US" sz="1050" dirty="0" smtClean="0"/>
          </a:p>
          <a:p>
            <a:pPr lvl="3" algn="just">
              <a:buFont typeface="Courier New" pitchFamily="49" charset="0"/>
              <a:buChar char="o"/>
            </a:pPr>
            <a:r>
              <a:rPr lang="en-US" sz="1050" dirty="0"/>
              <a:t>Wireless </a:t>
            </a:r>
            <a:r>
              <a:rPr lang="en-US" sz="1050" dirty="0" smtClean="0"/>
              <a:t>range </a:t>
            </a:r>
            <a:r>
              <a:rPr lang="en-US" sz="1050" dirty="0"/>
              <a:t>up to </a:t>
            </a:r>
            <a:r>
              <a:rPr lang="en-US" sz="1050" dirty="0" smtClean="0"/>
              <a:t>20m</a:t>
            </a:r>
            <a:endParaRPr lang="ru-RU" sz="105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Up </a:t>
            </a:r>
            <a:r>
              <a:rPr lang="en-US" sz="1600" dirty="0"/>
              <a:t>to</a:t>
            </a:r>
            <a:r>
              <a:rPr lang="ru-RU" sz="1600" dirty="0"/>
              <a:t> </a:t>
            </a:r>
            <a:r>
              <a:rPr lang="ru-RU" sz="1600" dirty="0" smtClean="0"/>
              <a:t>3</a:t>
            </a:r>
            <a:r>
              <a:rPr lang="en-AU" sz="1600" dirty="0" smtClean="0"/>
              <a:t>.</a:t>
            </a:r>
            <a:r>
              <a:rPr lang="ru-RU" sz="1600" dirty="0" smtClean="0"/>
              <a:t>84</a:t>
            </a:r>
            <a:r>
              <a:rPr lang="en-US" sz="1600" dirty="0" smtClean="0"/>
              <a:t>W </a:t>
            </a:r>
            <a:r>
              <a:rPr lang="en-US" sz="1600" dirty="0"/>
              <a:t>p</a:t>
            </a:r>
            <a:r>
              <a:rPr lang="en-US" sz="1600" dirty="0" smtClean="0"/>
              <a:t>ower supply: </a:t>
            </a:r>
            <a:r>
              <a:rPr lang="ru-RU" sz="1600" dirty="0" err="1" smtClean="0"/>
              <a:t>PoE</a:t>
            </a:r>
            <a:r>
              <a:rPr lang="ru-RU" sz="1600" dirty="0" smtClean="0"/>
              <a:t> </a:t>
            </a:r>
            <a:r>
              <a:rPr lang="ru-RU" sz="1600" dirty="0" err="1" smtClean="0"/>
              <a:t>class</a:t>
            </a:r>
            <a:r>
              <a:rPr lang="ru-RU" sz="1600" dirty="0" smtClean="0"/>
              <a:t> 1 </a:t>
            </a:r>
            <a:r>
              <a:rPr lang="en-US" sz="1600" dirty="0" smtClean="0"/>
              <a:t>or </a:t>
            </a:r>
            <a:r>
              <a:rPr lang="ru-RU" sz="1600" dirty="0" smtClean="0"/>
              <a:t>USB </a:t>
            </a:r>
            <a:r>
              <a:rPr lang="en-AU" sz="1600" dirty="0" smtClean="0"/>
              <a:t>(</a:t>
            </a:r>
            <a:r>
              <a:rPr lang="ru-RU" sz="1600" dirty="0" smtClean="0"/>
              <a:t>micro</a:t>
            </a:r>
            <a:r>
              <a:rPr lang="en-AU" sz="1600" dirty="0" smtClean="0"/>
              <a:t> </a:t>
            </a:r>
            <a:r>
              <a:rPr lang="ru-RU" sz="1600" dirty="0" smtClean="0"/>
              <a:t>B</a:t>
            </a:r>
            <a:r>
              <a:rPr lang="en-AU" sz="1600" dirty="0" smtClean="0"/>
              <a:t>)</a:t>
            </a:r>
            <a:endParaRPr lang="ru-RU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Network settings adjustment</a:t>
            </a:r>
            <a:r>
              <a:rPr lang="ru-RU" sz="1600" dirty="0" smtClean="0"/>
              <a:t>:</a:t>
            </a:r>
            <a:endParaRPr lang="ru-RU" sz="1600" dirty="0"/>
          </a:p>
          <a:p>
            <a:pPr lvl="2" algn="just">
              <a:buFont typeface="Courier New" pitchFamily="49" charset="0"/>
              <a:buChar char="o"/>
            </a:pPr>
            <a:r>
              <a:rPr lang="en-US" sz="1400" dirty="0" smtClean="0"/>
              <a:t>Autoconfiguration in LAN</a:t>
            </a:r>
            <a:r>
              <a:rPr lang="ru-RU" sz="1400" dirty="0" smtClean="0"/>
              <a:t> </a:t>
            </a:r>
            <a:endParaRPr lang="ru-RU" sz="1400" dirty="0"/>
          </a:p>
          <a:p>
            <a:pPr lvl="2" algn="just">
              <a:buFont typeface="Courier New" pitchFamily="49" charset="0"/>
              <a:buChar char="o"/>
            </a:pPr>
            <a:r>
              <a:rPr lang="ru-RU" sz="1400" dirty="0"/>
              <a:t>USB</a:t>
            </a:r>
            <a:r>
              <a:rPr lang="ru-RU" sz="1400" dirty="0" smtClean="0"/>
              <a:t> </a:t>
            </a:r>
            <a:r>
              <a:rPr lang="en-AU" sz="1400" dirty="0" smtClean="0"/>
              <a:t>(</a:t>
            </a:r>
            <a:r>
              <a:rPr lang="ru-RU" sz="1400" dirty="0" smtClean="0"/>
              <a:t>micro</a:t>
            </a:r>
            <a:r>
              <a:rPr lang="en-US" sz="1400" dirty="0" smtClean="0"/>
              <a:t> </a:t>
            </a:r>
            <a:r>
              <a:rPr lang="ru-RU" sz="1400" dirty="0" smtClean="0"/>
              <a:t>B</a:t>
            </a:r>
            <a:r>
              <a:rPr lang="en-AU" sz="1400" dirty="0" smtClean="0"/>
              <a:t>)</a:t>
            </a:r>
            <a:endParaRPr lang="ru-RU" sz="20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28600" y="438150"/>
            <a:ext cx="2895600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66750"/>
            <a:ext cx="2667000" cy="914400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 smtClean="0"/>
              <a:t>Wireless locks subsystem</a:t>
            </a:r>
            <a:br>
              <a:rPr lang="en-US" sz="2800" dirty="0" smtClean="0"/>
            </a:br>
            <a:endParaRPr lang="ru-RU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1352550"/>
            <a:ext cx="3303984" cy="6480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IC 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43" y="2067694"/>
            <a:ext cx="2308384" cy="230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285750"/>
            <a:ext cx="5486400" cy="485775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U-Prox </a:t>
            </a:r>
            <a:r>
              <a:rPr lang="en-US" sz="1600" dirty="0" smtClean="0"/>
              <a:t>HE, U-Prox HW media converters</a:t>
            </a:r>
            <a:r>
              <a:rPr lang="ru-RU" sz="1600" dirty="0" smtClean="0"/>
              <a:t>. </a:t>
            </a:r>
            <a:endParaRPr lang="en-AU" sz="1600" dirty="0" smtClean="0"/>
          </a:p>
          <a:p>
            <a:pPr marL="0" indent="0" algn="just">
              <a:buNone/>
            </a:pPr>
            <a:r>
              <a:rPr lang="en-US" sz="1600" dirty="0" smtClean="0"/>
              <a:t>Using IP, </a:t>
            </a:r>
            <a:r>
              <a:rPr lang="en-US" sz="1600" dirty="0"/>
              <a:t>standard solutions</a:t>
            </a:r>
            <a:r>
              <a:rPr lang="en-US" sz="1600" dirty="0" smtClean="0"/>
              <a:t> can </a:t>
            </a:r>
            <a:r>
              <a:rPr lang="en-US" sz="1600" dirty="0"/>
              <a:t>be installed in any</a:t>
            </a:r>
            <a:r>
              <a:rPr lang="en-US" sz="1600" dirty="0" smtClean="0"/>
              <a:t> network </a:t>
            </a:r>
            <a:r>
              <a:rPr lang="en-US" sz="1600" dirty="0"/>
              <a:t>location</a:t>
            </a:r>
            <a:r>
              <a:rPr lang="en-US" sz="1600" dirty="0" smtClean="0"/>
              <a:t>.</a:t>
            </a:r>
          </a:p>
          <a:p>
            <a:pPr marL="0" indent="0" algn="just">
              <a:buNone/>
            </a:pPr>
            <a:endParaRPr lang="ru-RU" sz="12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Works </a:t>
            </a:r>
            <a:r>
              <a:rPr lang="en-US" sz="1400" dirty="0"/>
              <a:t>with </a:t>
            </a:r>
            <a:r>
              <a:rPr lang="en-US" sz="1400" dirty="0" smtClean="0"/>
              <a:t>control panels U-Prox </a:t>
            </a:r>
            <a:r>
              <a:rPr lang="en-US" sz="1400" dirty="0"/>
              <a:t>IP500 under </a:t>
            </a:r>
            <a:r>
              <a:rPr lang="en-US" sz="1400" dirty="0" smtClean="0"/>
              <a:t>control of </a:t>
            </a:r>
            <a:r>
              <a:rPr lang="en-US" sz="1400" dirty="0"/>
              <a:t>U-Prox </a:t>
            </a:r>
            <a:r>
              <a:rPr lang="en-US" sz="1400" dirty="0" smtClean="0"/>
              <a:t>IC 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RF two</a:t>
            </a:r>
            <a:r>
              <a:rPr lang="en-US" sz="1400" dirty="0"/>
              <a:t>-way </a:t>
            </a:r>
            <a:r>
              <a:rPr lang="en-US" sz="1400" dirty="0" smtClean="0"/>
              <a:t>communication</a:t>
            </a:r>
            <a:endParaRPr lang="ru-RU" sz="1400" dirty="0" smtClean="0"/>
          </a:p>
          <a:p>
            <a:pPr lvl="2" algn="just">
              <a:buFont typeface="Courier New" pitchFamily="49" charset="0"/>
              <a:buChar char="o"/>
            </a:pPr>
            <a:r>
              <a:rPr lang="en-US" sz="1100" dirty="0" smtClean="0"/>
              <a:t>915.5</a:t>
            </a:r>
            <a:r>
              <a:rPr lang="en-US" sz="1100" dirty="0"/>
              <a:t>-927.5 MHz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100" dirty="0"/>
              <a:t>Wireless range up to 20m</a:t>
            </a:r>
            <a:endParaRPr lang="ru-RU" sz="11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Up to </a:t>
            </a:r>
            <a:r>
              <a:rPr lang="ru-RU" sz="1400" dirty="0" smtClean="0"/>
              <a:t>8 </a:t>
            </a:r>
            <a:r>
              <a:rPr lang="en-US" sz="1400" dirty="0" smtClean="0"/>
              <a:t>control panels (</a:t>
            </a:r>
            <a:r>
              <a:rPr lang="ru-RU" sz="1400" dirty="0" smtClean="0"/>
              <a:t>U-Prox IP500</a:t>
            </a:r>
            <a:r>
              <a:rPr lang="en-AU" sz="1400" dirty="0" smtClean="0"/>
              <a:t> </a:t>
            </a:r>
            <a:r>
              <a:rPr lang="en-US" sz="1400" dirty="0" smtClean="0"/>
              <a:t>/ IP550)</a:t>
            </a:r>
            <a:r>
              <a:rPr lang="ru-RU" sz="1400" dirty="0" smtClean="0"/>
              <a:t> </a:t>
            </a:r>
            <a:r>
              <a:rPr lang="en-US" sz="1400" dirty="0" smtClean="0"/>
              <a:t>per device</a:t>
            </a:r>
            <a:endParaRPr lang="ru-RU" sz="14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Power supply</a:t>
            </a:r>
            <a:r>
              <a:rPr lang="ru-RU" sz="1400" dirty="0" smtClean="0"/>
              <a:t>: </a:t>
            </a:r>
          </a:p>
          <a:p>
            <a:pPr lvl="2">
              <a:buFont typeface="Courier New" pitchFamily="49" charset="0"/>
              <a:buChar char="o"/>
            </a:pPr>
            <a:r>
              <a:rPr lang="ru-RU" sz="1100" dirty="0"/>
              <a:t>U-Prox </a:t>
            </a:r>
            <a:r>
              <a:rPr lang="ru-RU" sz="1100" b="1" dirty="0" smtClean="0"/>
              <a:t>HE: </a:t>
            </a:r>
            <a:r>
              <a:rPr lang="en-US" sz="1100" dirty="0"/>
              <a:t>up to </a:t>
            </a:r>
            <a:r>
              <a:rPr lang="ru-RU" sz="1100" dirty="0" smtClean="0"/>
              <a:t>3</a:t>
            </a:r>
            <a:r>
              <a:rPr lang="en-AU" sz="1100" dirty="0" smtClean="0"/>
              <a:t>.</a:t>
            </a:r>
            <a:r>
              <a:rPr lang="ru-RU" sz="1100" dirty="0" smtClean="0"/>
              <a:t>84</a:t>
            </a:r>
            <a:r>
              <a:rPr lang="en-US" sz="1100" dirty="0" smtClean="0"/>
              <a:t>W - </a:t>
            </a:r>
            <a:r>
              <a:rPr lang="ru-RU" sz="1100" dirty="0" err="1" smtClean="0"/>
              <a:t>PoE</a:t>
            </a:r>
            <a:r>
              <a:rPr lang="ru-RU" sz="1100" dirty="0" smtClean="0"/>
              <a:t> </a:t>
            </a:r>
            <a:r>
              <a:rPr lang="ru-RU" sz="1100" dirty="0" err="1"/>
              <a:t>class</a:t>
            </a:r>
            <a:r>
              <a:rPr lang="ru-RU" sz="1100" dirty="0"/>
              <a:t> 1 </a:t>
            </a:r>
            <a:r>
              <a:rPr lang="en-US" sz="1100" dirty="0" smtClean="0"/>
              <a:t>or </a:t>
            </a:r>
            <a:r>
              <a:rPr lang="ru-RU" sz="1100" dirty="0" smtClean="0"/>
              <a:t>USB </a:t>
            </a:r>
            <a:r>
              <a:rPr lang="en-AU" sz="1100" dirty="0" smtClean="0"/>
              <a:t>(</a:t>
            </a:r>
            <a:r>
              <a:rPr lang="ru-RU" sz="1100" dirty="0" smtClean="0"/>
              <a:t>micro</a:t>
            </a:r>
            <a:r>
              <a:rPr lang="en-US" sz="1100" dirty="0" smtClean="0"/>
              <a:t> </a:t>
            </a:r>
            <a:r>
              <a:rPr lang="ru-RU" sz="1100" dirty="0" smtClean="0"/>
              <a:t>B</a:t>
            </a:r>
            <a:r>
              <a:rPr lang="en-US" sz="1100" dirty="0" smtClean="0"/>
              <a:t> or 12VDC)</a:t>
            </a:r>
            <a:endParaRPr lang="ru-RU" sz="1100" dirty="0" smtClean="0"/>
          </a:p>
          <a:p>
            <a:pPr lvl="2" algn="just">
              <a:buFont typeface="Courier New" pitchFamily="49" charset="0"/>
              <a:buChar char="o"/>
            </a:pPr>
            <a:r>
              <a:rPr lang="ru-RU" sz="1100" dirty="0" smtClean="0"/>
              <a:t>U-Prox </a:t>
            </a:r>
            <a:r>
              <a:rPr lang="ru-RU" sz="1100" b="1" dirty="0" smtClean="0"/>
              <a:t>HW: </a:t>
            </a:r>
            <a:r>
              <a:rPr lang="ru-RU" sz="1100" dirty="0"/>
              <a:t>USB</a:t>
            </a:r>
            <a:r>
              <a:rPr lang="ru-RU" sz="1100" dirty="0" smtClean="0"/>
              <a:t> </a:t>
            </a:r>
            <a:r>
              <a:rPr lang="en-AU" sz="1100" dirty="0" smtClean="0"/>
              <a:t>(</a:t>
            </a:r>
            <a:r>
              <a:rPr lang="ru-RU" sz="1100" dirty="0" smtClean="0"/>
              <a:t>micro</a:t>
            </a:r>
            <a:r>
              <a:rPr lang="en-US" sz="1100" dirty="0" smtClean="0"/>
              <a:t> </a:t>
            </a:r>
            <a:r>
              <a:rPr lang="ru-RU" sz="1100" dirty="0" smtClean="0"/>
              <a:t>B</a:t>
            </a:r>
            <a:r>
              <a:rPr lang="en-AU" sz="1100" dirty="0" smtClean="0"/>
              <a:t>)</a:t>
            </a:r>
            <a:r>
              <a:rPr lang="en-US" sz="1100" dirty="0" smtClean="0"/>
              <a:t> </a:t>
            </a:r>
            <a:r>
              <a:rPr lang="en-US" sz="1100" dirty="0"/>
              <a:t>or</a:t>
            </a:r>
            <a:r>
              <a:rPr lang="en-US" sz="1100" dirty="0" smtClean="0"/>
              <a:t> 12VDC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Communication</a:t>
            </a:r>
            <a:r>
              <a:rPr lang="ru-RU" sz="1400" dirty="0" smtClean="0"/>
              <a:t>:</a:t>
            </a:r>
          </a:p>
          <a:p>
            <a:pPr lvl="2" algn="just">
              <a:buFont typeface="Courier New" pitchFamily="49" charset="0"/>
              <a:buChar char="o"/>
            </a:pPr>
            <a:r>
              <a:rPr lang="ru-RU" sz="1100" dirty="0" smtClean="0"/>
              <a:t>U-Prox </a:t>
            </a:r>
            <a:r>
              <a:rPr lang="ru-RU" sz="1100" b="1" dirty="0" smtClean="0"/>
              <a:t>HE: </a:t>
            </a:r>
            <a:r>
              <a:rPr lang="ru-RU" sz="1100" dirty="0" smtClean="0"/>
              <a:t>Ethernet 100Mbit</a:t>
            </a:r>
          </a:p>
          <a:p>
            <a:pPr lvl="2" algn="just">
              <a:buFont typeface="Courier New" pitchFamily="49" charset="0"/>
              <a:buChar char="o"/>
            </a:pPr>
            <a:r>
              <a:rPr lang="ru-RU" sz="1100" dirty="0" smtClean="0"/>
              <a:t>U-Prox </a:t>
            </a:r>
            <a:r>
              <a:rPr lang="ru-RU" sz="1100" b="1" dirty="0" smtClean="0"/>
              <a:t>HW: </a:t>
            </a:r>
            <a:r>
              <a:rPr lang="ru-RU" sz="1100" dirty="0" smtClean="0"/>
              <a:t> IEEE 802.11b/g/n (</a:t>
            </a:r>
            <a:r>
              <a:rPr lang="ru-RU" sz="1100" dirty="0" err="1" smtClean="0"/>
              <a:t>Open</a:t>
            </a:r>
            <a:r>
              <a:rPr lang="ru-RU" sz="1100" dirty="0" smtClean="0"/>
              <a:t>, WPA-PSK, WPA2-PSK)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Network settings adjustment </a:t>
            </a:r>
            <a:r>
              <a:rPr lang="ru-RU" sz="1300" dirty="0" smtClean="0"/>
              <a:t>:</a:t>
            </a:r>
            <a:endParaRPr lang="ru-RU" sz="1300" dirty="0"/>
          </a:p>
          <a:p>
            <a:pPr lvl="2" algn="just">
              <a:buFont typeface="Courier New" pitchFamily="49" charset="0"/>
              <a:buChar char="o"/>
            </a:pPr>
            <a:r>
              <a:rPr lang="en-US" sz="1100" dirty="0" smtClean="0"/>
              <a:t>Auto-configuration via </a:t>
            </a:r>
            <a:r>
              <a:rPr lang="en-US" sz="1100" dirty="0"/>
              <a:t>LAN</a:t>
            </a:r>
            <a:r>
              <a:rPr lang="ru-RU" sz="1100" dirty="0" smtClean="0"/>
              <a:t> </a:t>
            </a:r>
            <a:r>
              <a:rPr lang="en-AU" sz="1100" dirty="0" smtClean="0"/>
              <a:t>or </a:t>
            </a:r>
            <a:r>
              <a:rPr lang="ru-RU" sz="1100" dirty="0" smtClean="0"/>
              <a:t>USB </a:t>
            </a:r>
            <a:r>
              <a:rPr lang="en-AU" sz="1100" dirty="0" smtClean="0"/>
              <a:t>(</a:t>
            </a:r>
            <a:r>
              <a:rPr lang="ru-RU" sz="1100" dirty="0" smtClean="0"/>
              <a:t>micro</a:t>
            </a:r>
            <a:r>
              <a:rPr lang="en-US" sz="1100" dirty="0" smtClean="0"/>
              <a:t> </a:t>
            </a:r>
            <a:r>
              <a:rPr lang="ru-RU" sz="1100" dirty="0" smtClean="0"/>
              <a:t>B</a:t>
            </a:r>
            <a:r>
              <a:rPr lang="en-AU" sz="1100" dirty="0" smtClean="0"/>
              <a:t>)</a:t>
            </a:r>
            <a:endParaRPr lang="ru-RU" sz="1600" dirty="0" smtClean="0"/>
          </a:p>
          <a:p>
            <a:pPr lvl="2" algn="just">
              <a:buNone/>
            </a:pPr>
            <a:endParaRPr lang="ru-RU" sz="11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8150"/>
            <a:ext cx="3600400" cy="648072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 smtClean="0"/>
              <a:t>Wireless </a:t>
            </a:r>
            <a:r>
              <a:rPr lang="en-US" sz="2800" dirty="0"/>
              <a:t>locks subsystem</a:t>
            </a:r>
            <a:endParaRPr lang="ru-RU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1276350"/>
            <a:ext cx="3456384" cy="64807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000" b="1" dirty="0" smtClean="0"/>
              <a:t>U-</a:t>
            </a:r>
            <a:r>
              <a:rPr lang="en-US" sz="2000" b="1" dirty="0" err="1" smtClean="0"/>
              <a:t>Prox</a:t>
            </a:r>
            <a:r>
              <a:rPr lang="en-US" sz="2000" b="1" dirty="0" smtClean="0"/>
              <a:t> HE</a:t>
            </a:r>
          </a:p>
          <a:p>
            <a:pPr algn="just"/>
            <a:r>
              <a:rPr lang="en-US" sz="2000" b="1" dirty="0" smtClean="0"/>
              <a:t>U-Prox HW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0" y="3981902"/>
            <a:ext cx="2016223" cy="725840"/>
          </a:xfrm>
          <a:prstGeom prst="rect">
            <a:avLst/>
          </a:prstGeom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2150"/>
            <a:ext cx="172819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311247"/>
            <a:ext cx="5427712" cy="4536504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/>
              <a:t>A new kind of access control </a:t>
            </a:r>
            <a:r>
              <a:rPr lang="en-US" sz="2000" dirty="0" smtClean="0"/>
              <a:t>panel integrated into an escutcheon with a reader. </a:t>
            </a:r>
          </a:p>
          <a:p>
            <a:pPr marL="0" indent="0" algn="just">
              <a:buNone/>
            </a:pPr>
            <a:r>
              <a:rPr lang="en-US" sz="2000" dirty="0" smtClean="0"/>
              <a:t>Easy </a:t>
            </a:r>
            <a:r>
              <a:rPr lang="en-US" sz="2000" dirty="0"/>
              <a:t>to install, </a:t>
            </a:r>
            <a:r>
              <a:rPr lang="en-US" sz="2000" dirty="0" smtClean="0"/>
              <a:t>reliable, flexible </a:t>
            </a:r>
            <a:r>
              <a:rPr lang="en-US" sz="2000" dirty="0"/>
              <a:t>and </a:t>
            </a:r>
            <a:r>
              <a:rPr lang="en-US" sz="2000" dirty="0" smtClean="0"/>
              <a:t>scalable. </a:t>
            </a:r>
            <a:endParaRPr lang="ru-RU" sz="2000" dirty="0" smtClean="0"/>
          </a:p>
          <a:p>
            <a:pPr marL="0" indent="0" algn="just">
              <a:buNone/>
            </a:pPr>
            <a:endParaRPr lang="en-US" sz="20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Works under </a:t>
            </a:r>
            <a:r>
              <a:rPr lang="en-US" sz="1600" dirty="0"/>
              <a:t>control of U-Prox </a:t>
            </a:r>
            <a:r>
              <a:rPr lang="en-US" sz="1600" dirty="0" smtClean="0"/>
              <a:t>IC 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RF two</a:t>
            </a:r>
            <a:r>
              <a:rPr lang="en-US" sz="1600" dirty="0"/>
              <a:t>-way communication</a:t>
            </a:r>
            <a:endParaRPr lang="ru-RU" sz="1600" dirty="0" smtClean="0"/>
          </a:p>
          <a:p>
            <a:pPr lvl="2" algn="just">
              <a:buFont typeface="Courier New" pitchFamily="49" charset="0"/>
              <a:buChar char="o"/>
            </a:pPr>
            <a:r>
              <a:rPr lang="en-US" sz="1100" dirty="0" smtClean="0"/>
              <a:t>915.5</a:t>
            </a:r>
            <a:r>
              <a:rPr lang="en-US" sz="1100" dirty="0"/>
              <a:t>-927.5 MHz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100" dirty="0"/>
              <a:t>Wireless range up to 20m</a:t>
            </a:r>
            <a:endParaRPr lang="ru-RU" sz="11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Built-in </a:t>
            </a:r>
            <a:r>
              <a:rPr lang="en-US" sz="1600" dirty="0" smtClean="0"/>
              <a:t>RF </a:t>
            </a:r>
            <a:r>
              <a:rPr lang="en-US" sz="1600" dirty="0"/>
              <a:t>ID </a:t>
            </a:r>
            <a:r>
              <a:rPr lang="en-US" sz="1600" dirty="0" smtClean="0"/>
              <a:t>reader. 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Read Range: up to 40mm</a:t>
            </a:r>
          </a:p>
          <a:p>
            <a:pPr lvl="1" algn="just">
              <a:buFont typeface="Courier New" pitchFamily="49" charset="0"/>
              <a:buChar char="o"/>
            </a:pPr>
            <a:r>
              <a:rPr lang="ru-RU" sz="1600" dirty="0" smtClean="0"/>
              <a:t>3000 </a:t>
            </a:r>
            <a:r>
              <a:rPr lang="en-US" sz="1600" dirty="0"/>
              <a:t>tags </a:t>
            </a:r>
            <a:endParaRPr lang="ru-RU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Power supply </a:t>
            </a:r>
            <a:r>
              <a:rPr lang="ru-RU" sz="1600" dirty="0" smtClean="0"/>
              <a:t>- 3</a:t>
            </a:r>
            <a:r>
              <a:rPr lang="en-US" sz="1600" dirty="0"/>
              <a:t> AAA</a:t>
            </a:r>
            <a:r>
              <a:rPr lang="ru-RU" sz="1600" dirty="0" smtClean="0"/>
              <a:t> </a:t>
            </a:r>
            <a:r>
              <a:rPr lang="en-US" sz="1600" dirty="0" smtClean="0"/>
              <a:t>batteries</a:t>
            </a:r>
            <a:r>
              <a:rPr lang="ru-RU" sz="1600" dirty="0" smtClean="0"/>
              <a:t>,</a:t>
            </a:r>
          </a:p>
          <a:p>
            <a:pPr lvl="1">
              <a:buFont typeface="Courier New" pitchFamily="49" charset="0"/>
              <a:buChar char="o"/>
            </a:pPr>
            <a:r>
              <a:rPr lang="en-AU" sz="1600" dirty="0" smtClean="0"/>
              <a:t>Battery Lifetime - </a:t>
            </a:r>
            <a:r>
              <a:rPr lang="ru-RU" sz="1600" dirty="0" smtClean="0"/>
              <a:t>30</a:t>
            </a:r>
            <a:r>
              <a:rPr lang="en-AU" sz="1600" dirty="0" smtClean="0"/>
              <a:t>,</a:t>
            </a:r>
            <a:r>
              <a:rPr lang="ru-RU" sz="1600" dirty="0" smtClean="0"/>
              <a:t>000 </a:t>
            </a:r>
            <a:r>
              <a:rPr lang="en-US" sz="1600" dirty="0" smtClean="0"/>
              <a:t>openings</a:t>
            </a:r>
            <a:r>
              <a:rPr lang="ru-RU" sz="1600" dirty="0" smtClean="0"/>
              <a:t>, </a:t>
            </a:r>
            <a:r>
              <a:rPr lang="en-US" sz="1600" dirty="0" smtClean="0"/>
              <a:t>up to </a:t>
            </a:r>
            <a:r>
              <a:rPr lang="ru-RU" sz="1600" dirty="0" smtClean="0"/>
              <a:t>2</a:t>
            </a:r>
            <a:r>
              <a:rPr lang="en-US" sz="1600" dirty="0" smtClean="0"/>
              <a:t> years</a:t>
            </a:r>
            <a:endParaRPr lang="ru-RU" sz="1600" dirty="0" smtClean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8150"/>
            <a:ext cx="3600400" cy="648072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/>
              <a:t>Wireless locks subsystem</a:t>
            </a:r>
            <a:endParaRPr lang="ru-RU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1352550"/>
            <a:ext cx="3456384" cy="504056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/>
              <a:t>U-Prox IP</a:t>
            </a:r>
            <a:r>
              <a:rPr lang="ru-RU" sz="2400" b="1" dirty="0" smtClean="0"/>
              <a:t>5</a:t>
            </a:r>
            <a:r>
              <a:rPr lang="en-US" sz="2400" b="1" dirty="0" smtClean="0"/>
              <a:t>00 Smart Handle</a:t>
            </a:r>
          </a:p>
        </p:txBody>
      </p:sp>
      <p:pic>
        <p:nvPicPr>
          <p:cNvPr id="1026" name="Picture 2" descr="D:\tmp\Photo for Zaichek\ip500-au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62150"/>
            <a:ext cx="1696616" cy="305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44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06292"/>
            <a:ext cx="6364183" cy="350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3048000" y="342842"/>
            <a:ext cx="6096000" cy="13648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Isolated access points are </a:t>
            </a:r>
            <a:r>
              <a:rPr lang="en-US" sz="1600" dirty="0" smtClean="0"/>
              <a:t>joined </a:t>
            </a:r>
            <a:r>
              <a:rPr lang="en-US" sz="1600" dirty="0"/>
              <a:t>into one </a:t>
            </a:r>
            <a:r>
              <a:rPr lang="en-US" sz="1600" dirty="0" smtClean="0"/>
              <a:t>multi-door </a:t>
            </a:r>
            <a:r>
              <a:rPr lang="en-US" sz="1600" dirty="0"/>
              <a:t>access point virtual door group with the central control </a:t>
            </a:r>
            <a:r>
              <a:rPr lang="en-US" sz="1600" dirty="0" smtClean="0"/>
              <a:t>panel – U-Prox IC A.</a:t>
            </a:r>
            <a:endParaRPr lang="ru-RU" sz="1600" dirty="0"/>
          </a:p>
        </p:txBody>
      </p:sp>
      <p:sp>
        <p:nvSpPr>
          <p:cNvPr id="7" name="Rectangle 6"/>
          <p:cNvSpPr/>
          <p:nvPr/>
        </p:nvSpPr>
        <p:spPr>
          <a:xfrm>
            <a:off x="6172200" y="1504950"/>
            <a:ext cx="2868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facility is divided into rooms - zones of </a:t>
            </a:r>
            <a:r>
              <a:rPr lang="en-US" sz="1600" dirty="0" smtClean="0"/>
              <a:t>access or areas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Passage </a:t>
            </a:r>
            <a:r>
              <a:rPr lang="en-US" sz="1600" dirty="0"/>
              <a:t>in the area is possible through various access </a:t>
            </a:r>
            <a:r>
              <a:rPr lang="en-US" sz="1600" dirty="0" smtClean="0"/>
              <a:t>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Control panel tracks </a:t>
            </a:r>
            <a:r>
              <a:rPr lang="en-US" sz="1600" dirty="0"/>
              <a:t>the location of the </a:t>
            </a:r>
            <a:r>
              <a:rPr lang="en-US" sz="1600" dirty="0" smtClean="0"/>
              <a:t>person </a:t>
            </a:r>
            <a:r>
              <a:rPr lang="en-US" sz="1600" dirty="0"/>
              <a:t>who has multiple</a:t>
            </a:r>
            <a:r>
              <a:rPr lang="en-US" sz="1600" dirty="0" smtClean="0"/>
              <a:t> credentials </a:t>
            </a:r>
            <a:endParaRPr lang="ru-RU" sz="1600" dirty="0" smtClean="0"/>
          </a:p>
        </p:txBody>
      </p:sp>
      <p:sp>
        <p:nvSpPr>
          <p:cNvPr id="10" name="Right Triangle 9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179512" y="375506"/>
            <a:ext cx="2880320" cy="10165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742950"/>
            <a:ext cx="3402378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 smtClean="0"/>
              <a:t>Global antipassback</a:t>
            </a:r>
            <a:br>
              <a:rPr lang="en-US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0300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66750"/>
            <a:ext cx="3402378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Global antipassback</a:t>
            </a:r>
            <a:br>
              <a:rPr lang="en-US" sz="3200" dirty="0"/>
            </a:br>
            <a:endParaRPr lang="ru-RU" sz="3200" dirty="0"/>
          </a:p>
        </p:txBody>
      </p:sp>
      <p:sp>
        <p:nvSpPr>
          <p:cNvPr id="32" name="Выноска-облако 13"/>
          <p:cNvSpPr/>
          <p:nvPr/>
        </p:nvSpPr>
        <p:spPr>
          <a:xfrm>
            <a:off x="5768606" y="2796770"/>
            <a:ext cx="3189810" cy="1870467"/>
          </a:xfrm>
          <a:prstGeom prst="cloudCallout">
            <a:avLst>
              <a:gd name="adj1" fmla="val 113749"/>
              <a:gd name="adj2" fmla="val -2410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endParaRPr lang="ru-RU" sz="1400" dirty="0"/>
          </a:p>
        </p:txBody>
      </p:sp>
      <p:sp>
        <p:nvSpPr>
          <p:cNvPr id="33" name="Выноска-облако 4"/>
          <p:cNvSpPr/>
          <p:nvPr/>
        </p:nvSpPr>
        <p:spPr>
          <a:xfrm>
            <a:off x="838200" y="2876550"/>
            <a:ext cx="6071870" cy="2088231"/>
          </a:xfrm>
          <a:prstGeom prst="cloudCallout">
            <a:avLst>
              <a:gd name="adj1" fmla="val 40765"/>
              <a:gd name="adj2" fmla="val -5372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391400" y="3181350"/>
            <a:ext cx="962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/>
              <a:t>Wireless </a:t>
            </a:r>
          </a:p>
          <a:p>
            <a:pPr algn="r"/>
            <a:r>
              <a:rPr lang="en-US" b="1" dirty="0"/>
              <a:t>network</a:t>
            </a:r>
          </a:p>
        </p:txBody>
      </p:sp>
      <p:pic>
        <p:nvPicPr>
          <p:cNvPr id="35" name="Picture 2" descr="D:\tmp\Presentation\access poi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843" y="2434989"/>
            <a:ext cx="658883" cy="78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298708" y="3515109"/>
            <a:ext cx="2206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     Wired 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network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27229" y="4177876"/>
            <a:ext cx="487956" cy="86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Straight Connector 37"/>
          <p:cNvCxnSpPr>
            <a:endCxn id="48" idx="2"/>
          </p:cNvCxnSpPr>
          <p:nvPr/>
        </p:nvCxnSpPr>
        <p:spPr>
          <a:xfrm flipH="1" flipV="1">
            <a:off x="3783839" y="3449736"/>
            <a:ext cx="252028" cy="874774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4180083" y="3155443"/>
            <a:ext cx="1007912" cy="1169066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5578" y="3840422"/>
            <a:ext cx="960578" cy="12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Straight Connector 40"/>
          <p:cNvCxnSpPr/>
          <p:nvPr/>
        </p:nvCxnSpPr>
        <p:spPr>
          <a:xfrm flipH="1" flipV="1">
            <a:off x="5548035" y="3155443"/>
            <a:ext cx="2376264" cy="1022433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4180083" y="3155443"/>
            <a:ext cx="3456184" cy="1022434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3287884" y="352947"/>
            <a:ext cx="58561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Event notification is based on </a:t>
            </a:r>
            <a:r>
              <a:rPr lang="en-US" sz="1600" dirty="0"/>
              <a:t>two </a:t>
            </a:r>
            <a:r>
              <a:rPr lang="en-US" sz="1600" dirty="0" smtClean="0"/>
              <a:t>address </a:t>
            </a:r>
            <a:r>
              <a:rPr lang="en-US" sz="1600" dirty="0"/>
              <a:t>- the first </a:t>
            </a:r>
            <a:r>
              <a:rPr lang="en-US" sz="1600" dirty="0" smtClean="0"/>
              <a:t> ID is the ACS server, </a:t>
            </a:r>
            <a:r>
              <a:rPr lang="en-US" sz="1600" dirty="0"/>
              <a:t>the second</a:t>
            </a:r>
            <a:r>
              <a:rPr lang="en-US" sz="1600" dirty="0" smtClean="0"/>
              <a:t> ID is the address of U-Prox IC A</a:t>
            </a:r>
            <a:endParaRPr lang="en-US" sz="1600" dirty="0"/>
          </a:p>
          <a:p>
            <a:r>
              <a:rPr lang="en-US" sz="1600" dirty="0" smtClean="0"/>
              <a:t>Multilevel decision rule…..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Check </a:t>
            </a:r>
            <a:r>
              <a:rPr lang="en-US" sz="1600" dirty="0"/>
              <a:t>the general </a:t>
            </a:r>
            <a:r>
              <a:rPr lang="en-US" sz="1600" dirty="0" smtClean="0"/>
              <a:t>access rules.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Is group in anti </a:t>
            </a:r>
            <a:r>
              <a:rPr lang="en-US" sz="1600" dirty="0" err="1" smtClean="0"/>
              <a:t>passback</a:t>
            </a:r>
            <a:r>
              <a:rPr lang="en-US" sz="1600" dirty="0" smtClean="0"/>
              <a:t> area?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Request </a:t>
            </a:r>
            <a:r>
              <a:rPr lang="en-US" sz="1600" dirty="0"/>
              <a:t>to </a:t>
            </a:r>
            <a:r>
              <a:rPr lang="en-US" sz="1600" dirty="0" smtClean="0"/>
              <a:t>U-Prox IC A </a:t>
            </a:r>
            <a:r>
              <a:rPr lang="en-US" sz="1600" dirty="0"/>
              <a:t>and receive</a:t>
            </a:r>
            <a:r>
              <a:rPr lang="en-US" sz="1600" dirty="0" smtClean="0"/>
              <a:t> access confirmation or denial</a:t>
            </a:r>
            <a:endParaRPr lang="uk-UA" sz="1600" dirty="0"/>
          </a:p>
        </p:txBody>
      </p:sp>
      <p:cxnSp>
        <p:nvCxnSpPr>
          <p:cNvPr id="44" name="Прямая соединительная линия 33"/>
          <p:cNvCxnSpPr/>
          <p:nvPr/>
        </p:nvCxnSpPr>
        <p:spPr>
          <a:xfrm flipH="1">
            <a:off x="3747835" y="2827474"/>
            <a:ext cx="1717130" cy="119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71249" y="2423956"/>
            <a:ext cx="12678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ACS Server</a:t>
            </a:r>
            <a:endParaRPr lang="en-US" sz="1600" dirty="0" smtClean="0"/>
          </a:p>
          <a:p>
            <a:pPr algn="ctr"/>
            <a:r>
              <a:rPr lang="en-US" sz="1600" dirty="0" smtClean="0"/>
              <a:t>U</a:t>
            </a:r>
            <a:r>
              <a:rPr lang="en-US" sz="1600" dirty="0"/>
              <a:t>-</a:t>
            </a:r>
            <a:r>
              <a:rPr lang="en-US" sz="1600" dirty="0" err="1"/>
              <a:t>Prox</a:t>
            </a:r>
            <a:r>
              <a:rPr lang="en-US" sz="1600" dirty="0"/>
              <a:t> </a:t>
            </a:r>
            <a:r>
              <a:rPr lang="en-US" sz="1600" dirty="0" smtClean="0"/>
              <a:t>IP</a:t>
            </a:r>
            <a:endParaRPr lang="ru-RU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2133600" y="2495550"/>
            <a:ext cx="1313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U-Prox</a:t>
            </a:r>
            <a:r>
              <a:rPr lang="ru-RU" sz="1600" dirty="0" smtClean="0"/>
              <a:t> </a:t>
            </a:r>
            <a:r>
              <a:rPr lang="en-US" sz="1600" dirty="0" smtClean="0"/>
              <a:t> IC A </a:t>
            </a:r>
            <a:endParaRPr lang="ru-RU" sz="1600" dirty="0"/>
          </a:p>
        </p:txBody>
      </p:sp>
      <p:pic>
        <p:nvPicPr>
          <p:cNvPr id="47" name="Picture 2" descr="D:\tmp\Presentation\comp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599" y="2137793"/>
            <a:ext cx="1175492" cy="10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76" y="2444611"/>
            <a:ext cx="1005125" cy="10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/>
      <p:bldP spid="36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Прямая соединительная линия 27"/>
          <p:cNvCxnSpPr/>
          <p:nvPr/>
        </p:nvCxnSpPr>
        <p:spPr>
          <a:xfrm flipH="1">
            <a:off x="3131840" y="3505984"/>
            <a:ext cx="152400" cy="112832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E:\Media\Images\Icons\globe-Vista-256x256.pn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075" y="2902043"/>
            <a:ext cx="1962046" cy="196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24"/>
          <p:cNvCxnSpPr/>
          <p:nvPr/>
        </p:nvCxnSpPr>
        <p:spPr>
          <a:xfrm flipH="1" flipV="1">
            <a:off x="2824237" y="2188334"/>
            <a:ext cx="176671" cy="11338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24"/>
          <p:cNvCxnSpPr/>
          <p:nvPr/>
        </p:nvCxnSpPr>
        <p:spPr>
          <a:xfrm flipH="1" flipV="1">
            <a:off x="1871700" y="2474333"/>
            <a:ext cx="580586" cy="94220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27"/>
          <p:cNvCxnSpPr/>
          <p:nvPr/>
        </p:nvCxnSpPr>
        <p:spPr>
          <a:xfrm>
            <a:off x="3821234" y="3416538"/>
            <a:ext cx="534742" cy="11627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Выноска-облако 13"/>
          <p:cNvSpPr/>
          <p:nvPr/>
        </p:nvSpPr>
        <p:spPr>
          <a:xfrm>
            <a:off x="4059965" y="443815"/>
            <a:ext cx="4832515" cy="2241248"/>
          </a:xfrm>
          <a:prstGeom prst="cloudCallout">
            <a:avLst>
              <a:gd name="adj1" fmla="val 113749"/>
              <a:gd name="adj2" fmla="val -2410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lang="ru-RU" sz="500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1836439" y="3118268"/>
            <a:ext cx="1597194" cy="152032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010039" y="3452173"/>
            <a:ext cx="1750315" cy="7309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1043608" y="3114392"/>
            <a:ext cx="2242294" cy="30214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4059965" y="2571750"/>
            <a:ext cx="1092417" cy="108528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518" y="483518"/>
            <a:ext cx="3636404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b="1" dirty="0"/>
              <a:t>Network </a:t>
            </a:r>
            <a:r>
              <a:rPr lang="en-US" sz="3200" b="1" dirty="0" smtClean="0"/>
              <a:t>scheme</a:t>
            </a:r>
            <a:br>
              <a:rPr lang="en-US" sz="3200" b="1" dirty="0" smtClean="0"/>
            </a:br>
            <a:endParaRPr lang="en-US" sz="3200" b="1" dirty="0"/>
          </a:p>
        </p:txBody>
      </p:sp>
      <p:pic>
        <p:nvPicPr>
          <p:cNvPr id="1026" name="Picture 2" descr="D:\tmp\Presentation\access poi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198" y="1702028"/>
            <a:ext cx="1054955" cy="105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9408" y="580509"/>
            <a:ext cx="395030" cy="70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1585" y="261370"/>
            <a:ext cx="746067" cy="97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tmp\Presentation\comp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072" y="3418015"/>
            <a:ext cx="1409893" cy="122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tmp\Presentation\Compute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97" y="4009232"/>
            <a:ext cx="844007" cy="84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863982" y="4579263"/>
            <a:ext cx="18726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ACS Server ”U-Prox IP</a:t>
            </a:r>
            <a:r>
              <a:rPr lang="en-US" sz="1600" dirty="0" smtClean="0"/>
              <a:t>”</a:t>
            </a:r>
            <a:endParaRPr lang="ru-RU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3657600" y="4804946"/>
            <a:ext cx="1479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ACS </a:t>
            </a:r>
            <a:r>
              <a:rPr lang="ru-RU" sz="1400" dirty="0"/>
              <a:t>Web </a:t>
            </a:r>
            <a:r>
              <a:rPr lang="en-US" sz="1400" dirty="0" smtClean="0"/>
              <a:t>Client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133600" y="4804946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ACS</a:t>
            </a:r>
            <a:r>
              <a:rPr lang="en-US" sz="1400" dirty="0" smtClean="0"/>
              <a:t> PC Client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4449452" y="1981891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Wi-Fi </a:t>
            </a:r>
            <a:r>
              <a:rPr lang="en-US" sz="1400" dirty="0" smtClean="0"/>
              <a:t>A/Point</a:t>
            </a:r>
            <a:endParaRPr lang="en-US" sz="1400" dirty="0"/>
          </a:p>
        </p:txBody>
      </p:sp>
      <p:pic>
        <p:nvPicPr>
          <p:cNvPr id="2052" name="Picture 4" descr="D:\tmp\Presentation\laptop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845" y="798466"/>
            <a:ext cx="688655" cy="68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4270773" y="1419819"/>
            <a:ext cx="1069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ACS Client</a:t>
            </a:r>
            <a:endParaRPr lang="ru-RU" sz="1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248150"/>
            <a:ext cx="605696" cy="61280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486400" y="1352550"/>
            <a:ext cx="22097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Wireless network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7524328" y="1090261"/>
            <a:ext cx="948357" cy="948357"/>
            <a:chOff x="5820343" y="985104"/>
            <a:chExt cx="948357" cy="948357"/>
          </a:xfrm>
        </p:grpSpPr>
        <p:pic>
          <p:nvPicPr>
            <p:cNvPr id="1028" name="Picture 4" descr="D:\WORK\!A2SoftIN\RUSSIAN\U-Prox IP Presentation\src2\1383928559_ipad_1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0343" y="985104"/>
              <a:ext cx="948357" cy="948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D:\WORK\!A2SoftIN\RUSSIAN\U-Prox IP Presentation\src2\1383928522_iphone 4G shadow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8974" y="1315464"/>
              <a:ext cx="546186" cy="546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D:\WORK\!A2SoftIN\RUSSIAN\U-Prox IP Presentation\src2\Nexus One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7432" y="1387471"/>
              <a:ext cx="474179" cy="474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0" name="TextBox 49"/>
          <p:cNvSpPr txBox="1"/>
          <p:nvPr/>
        </p:nvSpPr>
        <p:spPr>
          <a:xfrm>
            <a:off x="7398459" y="742950"/>
            <a:ext cx="113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ACS Mobile </a:t>
            </a:r>
            <a:endParaRPr lang="en-US" sz="1400" dirty="0" smtClean="0"/>
          </a:p>
          <a:p>
            <a:pPr algn="ctr"/>
            <a:r>
              <a:rPr lang="en-US" sz="1400" dirty="0" smtClean="0"/>
              <a:t>Clients</a:t>
            </a:r>
            <a:endParaRPr lang="ru-RU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6211490" y="2243501"/>
            <a:ext cx="969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ACS </a:t>
            </a:r>
            <a:r>
              <a:rPr lang="ru-RU" sz="1400" dirty="0"/>
              <a:t>Web</a:t>
            </a:r>
            <a:endParaRPr lang="en-US" sz="1400" dirty="0"/>
          </a:p>
          <a:p>
            <a:pPr algn="ctr"/>
            <a:r>
              <a:rPr lang="en-US" sz="1400" dirty="0"/>
              <a:t>Clients</a:t>
            </a:r>
            <a:endParaRPr lang="ru-RU" sz="1400" dirty="0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417" y="1758373"/>
            <a:ext cx="633755" cy="633755"/>
          </a:xfrm>
          <a:prstGeom prst="rect">
            <a:avLst/>
          </a:prstGeom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1181" y="1917095"/>
            <a:ext cx="306113" cy="54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5136" y="1824198"/>
            <a:ext cx="602607" cy="78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2012239" y="2478256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PoE</a:t>
            </a:r>
            <a:endParaRPr lang="ru-RU" sz="1200" b="1" dirty="0">
              <a:solidFill>
                <a:srgbClr val="C00000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8174397" y="2869285"/>
            <a:ext cx="948357" cy="948357"/>
            <a:chOff x="5820343" y="985104"/>
            <a:chExt cx="948357" cy="948357"/>
          </a:xfrm>
        </p:grpSpPr>
        <p:pic>
          <p:nvPicPr>
            <p:cNvPr id="70" name="Picture 4" descr="D:\WORK\!A2SoftIN\RUSSIAN\U-Prox IP Presentation\src2\1383928559_ipad_1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0343" y="985104"/>
              <a:ext cx="948357" cy="948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3" descr="D:\WORK\!A2SoftIN\RUSSIAN\U-Prox IP Presentation\src2\1383928522_iphone 4G shadow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8974" y="1315464"/>
              <a:ext cx="546186" cy="546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2" descr="D:\WORK\!A2SoftIN\RUSSIAN\U-Prox IP Presentation\src2\Nexus One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7432" y="1387471"/>
              <a:ext cx="474179" cy="474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3" name="TextBox 72"/>
          <p:cNvSpPr txBox="1"/>
          <p:nvPr/>
        </p:nvSpPr>
        <p:spPr>
          <a:xfrm>
            <a:off x="8008059" y="2495550"/>
            <a:ext cx="113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ACS Mobile </a:t>
            </a:r>
          </a:p>
          <a:p>
            <a:pPr algn="ctr"/>
            <a:r>
              <a:rPr lang="en-US" sz="1400" dirty="0" smtClean="0"/>
              <a:t>Clients</a:t>
            </a:r>
            <a:endParaRPr lang="ru-RU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7924800" y="4620280"/>
            <a:ext cx="9696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ACS </a:t>
            </a:r>
            <a:r>
              <a:rPr lang="ru-RU" sz="1400" dirty="0" smtClean="0"/>
              <a:t>Web</a:t>
            </a:r>
            <a:endParaRPr lang="en-US" sz="1400" dirty="0" smtClean="0"/>
          </a:p>
          <a:p>
            <a:pPr algn="ctr"/>
            <a:r>
              <a:rPr lang="en-US" sz="1400" dirty="0" smtClean="0"/>
              <a:t>Clients</a:t>
            </a:r>
            <a:endParaRPr lang="ru-RU" sz="1400" dirty="0"/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4019550"/>
            <a:ext cx="633755" cy="633755"/>
          </a:xfrm>
          <a:prstGeom prst="rect">
            <a:avLst/>
          </a:prstGeom>
        </p:spPr>
      </p:pic>
      <p:cxnSp>
        <p:nvCxnSpPr>
          <p:cNvPr id="76" name="Прямая соединительная линия 33"/>
          <p:cNvCxnSpPr/>
          <p:nvPr/>
        </p:nvCxnSpPr>
        <p:spPr>
          <a:xfrm>
            <a:off x="6400337" y="3818526"/>
            <a:ext cx="1916079" cy="138300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292968">
            <a:off x="7026637" y="3554196"/>
            <a:ext cx="740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>
                    <a:lumMod val="75000"/>
                  </a:schemeClr>
                </a:solidFill>
              </a:rPr>
              <a:t>Internet</a:t>
            </a:r>
            <a:endParaRPr lang="ru-RU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01724" y="2837393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C00000"/>
                </a:solidFill>
              </a:rPr>
              <a:t>PoE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1000" y="1504950"/>
            <a:ext cx="10983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Wireless locks</a:t>
            </a:r>
          </a:p>
          <a:p>
            <a:pPr algn="ctr"/>
            <a:r>
              <a:rPr lang="en-US" sz="1400" dirty="0" smtClean="0"/>
              <a:t>subsystem</a:t>
            </a:r>
            <a:endParaRPr lang="ru-RU" sz="1400" dirty="0"/>
          </a:p>
        </p:txBody>
      </p:sp>
      <p:grpSp>
        <p:nvGrpSpPr>
          <p:cNvPr id="19" name="Group 18"/>
          <p:cNvGrpSpPr/>
          <p:nvPr/>
        </p:nvGrpSpPr>
        <p:grpSpPr>
          <a:xfrm rot="21036346">
            <a:off x="122746" y="3410054"/>
            <a:ext cx="803220" cy="671552"/>
            <a:chOff x="144079" y="3313775"/>
            <a:chExt cx="803220" cy="671552"/>
          </a:xfrm>
        </p:grpSpPr>
        <p:sp>
          <p:nvSpPr>
            <p:cNvPr id="18" name="Arc 17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62" name="Arc 61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  <p:sp>
          <p:nvSpPr>
            <p:cNvPr id="64" name="Arc 63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 baseline="-25000" dirty="0"/>
            </a:p>
          </p:txBody>
        </p:sp>
      </p:grpSp>
      <p:pic>
        <p:nvPicPr>
          <p:cNvPr id="67" name="Picture 6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16" y="2809617"/>
            <a:ext cx="567945" cy="567945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68" name="TextBox 67"/>
          <p:cNvSpPr txBox="1"/>
          <p:nvPr/>
        </p:nvSpPr>
        <p:spPr>
          <a:xfrm>
            <a:off x="3186055" y="1440418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Global </a:t>
            </a:r>
          </a:p>
          <a:p>
            <a:pPr algn="ctr"/>
            <a:r>
              <a:rPr lang="en-US" sz="1400" dirty="0" smtClean="0"/>
              <a:t>antipassback</a:t>
            </a:r>
            <a:endParaRPr lang="ru-RU" sz="1400" dirty="0"/>
          </a:p>
        </p:txBody>
      </p:sp>
      <p:cxnSp>
        <p:nvCxnSpPr>
          <p:cNvPr id="78" name="Прямая соединительная линия 24"/>
          <p:cNvCxnSpPr/>
          <p:nvPr/>
        </p:nvCxnSpPr>
        <p:spPr>
          <a:xfrm flipV="1">
            <a:off x="3491880" y="2137810"/>
            <a:ext cx="162278" cy="95577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Выноска-облако 4"/>
          <p:cNvSpPr/>
          <p:nvPr/>
        </p:nvSpPr>
        <p:spPr>
          <a:xfrm>
            <a:off x="1708835" y="2744775"/>
            <a:ext cx="3148361" cy="1217618"/>
          </a:xfrm>
          <a:prstGeom prst="cloudCallout">
            <a:avLst>
              <a:gd name="adj1" fmla="val -64473"/>
              <a:gd name="adj2" fmla="val 48095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/>
              <a:t>Wired network</a:t>
            </a:r>
            <a:endParaRPr lang="ru-RU" b="1" dirty="0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372" y="1904361"/>
            <a:ext cx="567945" cy="567945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8" y="3659665"/>
            <a:ext cx="427352" cy="878185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300" y="4499907"/>
            <a:ext cx="392277" cy="364182"/>
          </a:xfrm>
          <a:prstGeom prst="rect">
            <a:avLst/>
          </a:prstGeom>
        </p:spPr>
      </p:pic>
      <p:sp>
        <p:nvSpPr>
          <p:cNvPr id="85" name="TextBox 84"/>
          <p:cNvSpPr txBox="1"/>
          <p:nvPr/>
        </p:nvSpPr>
        <p:spPr>
          <a:xfrm>
            <a:off x="956544" y="3867150"/>
            <a:ext cx="1451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Elevator access </a:t>
            </a:r>
          </a:p>
          <a:p>
            <a:pPr algn="ctr"/>
            <a:r>
              <a:rPr lang="en-US" sz="1400" dirty="0" smtClean="0"/>
              <a:t>control</a:t>
            </a:r>
            <a:endParaRPr lang="ru-RU" sz="1400" dirty="0"/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577" y="3932681"/>
            <a:ext cx="306113" cy="54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4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76" y="1965102"/>
            <a:ext cx="5514280" cy="319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067944" y="361950"/>
            <a:ext cx="5076056" cy="3312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With the use of global antipassback it is possible to </a:t>
            </a:r>
            <a:r>
              <a:rPr lang="en-US" sz="1800" dirty="0" smtClean="0"/>
              <a:t>suppress</a:t>
            </a:r>
            <a:r>
              <a:rPr lang="en-US" sz="1600" dirty="0" smtClean="0"/>
              <a:t>: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err="1" smtClean="0"/>
              <a:t>Passback</a:t>
            </a:r>
            <a:endParaRPr lang="en-US" sz="16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Use of  </a:t>
            </a:r>
            <a:r>
              <a:rPr lang="en-US" sz="1600" dirty="0"/>
              <a:t>duplicate card for infiltration (sudden appearance inside</a:t>
            </a:r>
            <a:r>
              <a:rPr lang="en-US" sz="1600" dirty="0" smtClean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Transfer of the credential to </a:t>
            </a:r>
            <a:r>
              <a:rPr lang="en-US" sz="1600" dirty="0"/>
              <a:t>another </a:t>
            </a:r>
            <a:r>
              <a:rPr lang="en-US" sz="1600" dirty="0" smtClean="0"/>
              <a:t>person</a:t>
            </a:r>
            <a:endParaRPr lang="ru-RU" sz="1600" dirty="0"/>
          </a:p>
        </p:txBody>
      </p:sp>
      <p:sp>
        <p:nvSpPr>
          <p:cNvPr id="10" name="Right Triangle 9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33518" y="590550"/>
            <a:ext cx="3402378" cy="990600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Tracking the violations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867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3991" y="1491630"/>
            <a:ext cx="542198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716016" y="195486"/>
            <a:ext cx="4427984" cy="4608512"/>
          </a:xfrm>
        </p:spPr>
        <p:txBody>
          <a:bodyPr>
            <a:noAutofit/>
          </a:bodyPr>
          <a:lstStyle/>
          <a:p>
            <a:r>
              <a:rPr lang="en-US" sz="1600" dirty="0"/>
              <a:t>In case of </a:t>
            </a:r>
            <a:r>
              <a:rPr lang="en-US" sz="1600" dirty="0" smtClean="0"/>
              <a:t>loss of </a:t>
            </a:r>
            <a:r>
              <a:rPr lang="en-US" sz="1600" dirty="0"/>
              <a:t>communication with the access control panels, forced entry, free pass, etc. U-Prox IC A merges access areas together , considering that</a:t>
            </a:r>
            <a:r>
              <a:rPr lang="en-US" sz="1600" dirty="0" smtClean="0"/>
              <a:t> personnel may be in either area.</a:t>
            </a: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algn="just"/>
            <a:r>
              <a:rPr lang="en-US" sz="1600" dirty="0"/>
              <a:t>After restoring the normal state of access</a:t>
            </a:r>
            <a:r>
              <a:rPr lang="en-US" sz="1600" dirty="0" smtClean="0"/>
              <a:t> or resuming communication </a:t>
            </a:r>
            <a:r>
              <a:rPr lang="en-US" sz="1600" dirty="0"/>
              <a:t>with the control panels,</a:t>
            </a:r>
            <a:r>
              <a:rPr lang="en-US" sz="1600" dirty="0" smtClean="0"/>
              <a:t> all areas are unmerged</a:t>
            </a:r>
          </a:p>
          <a:p>
            <a:pPr algn="just"/>
            <a:endParaRPr lang="ru-RU" sz="1600" dirty="0" smtClean="0"/>
          </a:p>
          <a:p>
            <a:r>
              <a:rPr lang="en-US" sz="1600" dirty="0"/>
              <a:t>U-Prox IP400, U-Prox IP100, U-Prox IP300, NDC F18 IP</a:t>
            </a:r>
            <a:r>
              <a:rPr lang="en-US" sz="1600" dirty="0" smtClean="0"/>
              <a:t> panels </a:t>
            </a:r>
            <a:r>
              <a:rPr lang="en-US" sz="1600" dirty="0"/>
              <a:t>can be configured</a:t>
            </a:r>
            <a:r>
              <a:rPr lang="en-US" sz="1600" dirty="0" smtClean="0"/>
              <a:t> with </a:t>
            </a:r>
            <a:r>
              <a:rPr lang="en-US" sz="1600" dirty="0"/>
              <a:t>two variants of behavior in case</a:t>
            </a:r>
            <a:r>
              <a:rPr lang="en-US" sz="1600" dirty="0" smtClean="0"/>
              <a:t> of communication loss :</a:t>
            </a:r>
            <a:endParaRPr lang="ru-RU" sz="1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Not just anyone has permission to pass;</a:t>
            </a:r>
            <a:endParaRPr lang="ru-RU" sz="1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Pass all, according to the rules of the local </a:t>
            </a:r>
            <a:r>
              <a:rPr lang="en-US" sz="1400" dirty="0" smtClean="0"/>
              <a:t>antipassback</a:t>
            </a:r>
            <a:endParaRPr lang="ru-RU" sz="1400" dirty="0"/>
          </a:p>
        </p:txBody>
      </p:sp>
      <p:sp>
        <p:nvSpPr>
          <p:cNvPr id="8" name="Right Triangle 7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28600" y="590550"/>
            <a:ext cx="3402378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Merging access </a:t>
            </a:r>
            <a:r>
              <a:rPr lang="en-US" sz="3200" dirty="0" smtClean="0"/>
              <a:t>zones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512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311246"/>
            <a:ext cx="5256584" cy="4708775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/>
              <a:t>An intelligent controller. Intended for managing</a:t>
            </a:r>
            <a:r>
              <a:rPr lang="en-US" sz="2000" dirty="0" smtClean="0"/>
              <a:t> the global antipassback system.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32</a:t>
            </a:r>
            <a:r>
              <a:rPr lang="ru-RU" sz="1800" dirty="0" smtClean="0"/>
              <a:t> 000 </a:t>
            </a:r>
            <a:r>
              <a:rPr lang="en-US" sz="1800" dirty="0" smtClean="0"/>
              <a:t>tags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Manage up to 250 control panels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Up to 32 independent virtual door groups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Data communication (</a:t>
            </a:r>
            <a:r>
              <a:rPr lang="ru-RU" sz="1800" dirty="0" smtClean="0"/>
              <a:t>Ethernet 100Mbit</a:t>
            </a:r>
            <a:r>
              <a:rPr lang="en-US" sz="1800" dirty="0" smtClean="0"/>
              <a:t>) :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800" dirty="0" smtClean="0"/>
              <a:t>with </a:t>
            </a:r>
            <a:r>
              <a:rPr lang="ru-RU" sz="1800" dirty="0" smtClean="0"/>
              <a:t>U-Prox IP</a:t>
            </a:r>
            <a:r>
              <a:rPr lang="en-US" sz="1800" dirty="0" smtClean="0"/>
              <a:t>1</a:t>
            </a:r>
            <a:r>
              <a:rPr lang="ru-RU" sz="1800" dirty="0" smtClean="0"/>
              <a:t>00</a:t>
            </a:r>
            <a:r>
              <a:rPr lang="en-US" sz="1800" dirty="0" smtClean="0"/>
              <a:t>, </a:t>
            </a:r>
            <a:r>
              <a:rPr lang="ru-RU" sz="1800" dirty="0" smtClean="0"/>
              <a:t>U-Prox IP</a:t>
            </a:r>
            <a:r>
              <a:rPr lang="en-US" sz="1800" dirty="0" smtClean="0"/>
              <a:t>3</a:t>
            </a:r>
            <a:r>
              <a:rPr lang="ru-RU" sz="1800" dirty="0" smtClean="0"/>
              <a:t>00</a:t>
            </a:r>
            <a:r>
              <a:rPr lang="en-US" sz="1800" dirty="0" smtClean="0"/>
              <a:t>, </a:t>
            </a:r>
            <a:r>
              <a:rPr lang="ru-RU" sz="1800" dirty="0" smtClean="0"/>
              <a:t>U-Prox IP</a:t>
            </a:r>
            <a:r>
              <a:rPr lang="en-US" sz="1800" dirty="0" smtClean="0"/>
              <a:t>4</a:t>
            </a:r>
            <a:r>
              <a:rPr lang="ru-RU" sz="1800" dirty="0" smtClean="0"/>
              <a:t>00</a:t>
            </a:r>
            <a:r>
              <a:rPr lang="en-US" sz="1800" dirty="0" smtClean="0"/>
              <a:t> and NDC F18 IP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Up to</a:t>
            </a:r>
            <a:r>
              <a:rPr lang="ru-RU" sz="1800" dirty="0" smtClean="0"/>
              <a:t> 3</a:t>
            </a:r>
            <a:r>
              <a:rPr lang="en-AU" sz="1800" dirty="0" smtClean="0"/>
              <a:t>.</a:t>
            </a:r>
            <a:r>
              <a:rPr lang="ru-RU" sz="1800" dirty="0" smtClean="0"/>
              <a:t>84</a:t>
            </a:r>
            <a:r>
              <a:rPr lang="en-US" sz="1800" dirty="0" smtClean="0"/>
              <a:t>W power supply: </a:t>
            </a:r>
            <a:r>
              <a:rPr lang="ru-RU" sz="1800" dirty="0" err="1" smtClean="0"/>
              <a:t>PoE</a:t>
            </a:r>
            <a:r>
              <a:rPr lang="ru-RU" sz="1800" dirty="0" smtClean="0"/>
              <a:t> </a:t>
            </a:r>
            <a:r>
              <a:rPr lang="ru-RU" sz="1800" dirty="0" err="1" smtClean="0"/>
              <a:t>class</a:t>
            </a:r>
            <a:r>
              <a:rPr lang="ru-RU" sz="1800" dirty="0" smtClean="0"/>
              <a:t> 1 </a:t>
            </a:r>
            <a:r>
              <a:rPr lang="en-US" sz="1800" dirty="0" smtClean="0"/>
              <a:t>or </a:t>
            </a:r>
            <a:r>
              <a:rPr lang="ru-RU" sz="1800" dirty="0" smtClean="0"/>
              <a:t>USB </a:t>
            </a:r>
            <a:r>
              <a:rPr lang="en-AU" sz="1800" dirty="0" smtClean="0"/>
              <a:t>(</a:t>
            </a:r>
            <a:r>
              <a:rPr lang="ru-RU" sz="1800" dirty="0" smtClean="0"/>
              <a:t>microB</a:t>
            </a:r>
            <a:r>
              <a:rPr lang="en-AU" sz="1800" dirty="0" smtClean="0"/>
              <a:t>)</a:t>
            </a:r>
            <a:endParaRPr lang="ru-RU" sz="18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800" dirty="0" smtClean="0"/>
              <a:t>Network settings adjustment</a:t>
            </a:r>
            <a:r>
              <a:rPr lang="ru-RU" sz="1800" dirty="0" smtClean="0"/>
              <a:t>: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800" dirty="0" smtClean="0"/>
              <a:t>Autoconfiguration in LAN</a:t>
            </a:r>
            <a:r>
              <a:rPr lang="ru-RU" sz="1800" dirty="0" smtClean="0"/>
              <a:t> </a:t>
            </a:r>
          </a:p>
          <a:p>
            <a:pPr lvl="1" algn="just">
              <a:buFont typeface="Courier New" pitchFamily="49" charset="0"/>
              <a:buChar char="o"/>
            </a:pPr>
            <a:r>
              <a:rPr lang="ru-RU" sz="1800" dirty="0" smtClean="0"/>
              <a:t>USB </a:t>
            </a:r>
            <a:r>
              <a:rPr lang="ru-RU" sz="1800" dirty="0" err="1" smtClean="0"/>
              <a:t>micro</a:t>
            </a:r>
            <a:r>
              <a:rPr lang="en-US" sz="1800" dirty="0" smtClean="0"/>
              <a:t> </a:t>
            </a:r>
            <a:r>
              <a:rPr lang="ru-RU" sz="1800" dirty="0" smtClean="0"/>
              <a:t>B</a:t>
            </a:r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14350"/>
            <a:ext cx="3384376" cy="864096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/>
              <a:t>Global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err="1" smtClean="0"/>
              <a:t>antipassback</a:t>
            </a:r>
            <a:r>
              <a:rPr lang="en-US" sz="2800" dirty="0"/>
              <a:t/>
            </a:r>
            <a:br>
              <a:rPr lang="en-US" sz="2800" dirty="0"/>
            </a:br>
            <a:endParaRPr lang="ru-RU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1200150"/>
            <a:ext cx="3456384" cy="6480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IC 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43" y="2067694"/>
            <a:ext cx="2308384" cy="230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0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ight Triangle 1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23368">
            <a:off x="72289" y="2544650"/>
            <a:ext cx="1209503" cy="145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352800" y="219293"/>
            <a:ext cx="56836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 smtClean="0"/>
              <a:t>U-Prox IP access control panels are </a:t>
            </a:r>
            <a:r>
              <a:rPr lang="en-US" sz="1800" dirty="0"/>
              <a:t>designed to work in any Ethernet (wired), and Wi-Fi (wireless</a:t>
            </a:r>
            <a:r>
              <a:rPr lang="en-US" sz="1800" dirty="0" smtClean="0"/>
              <a:t>) networks.</a:t>
            </a:r>
          </a:p>
          <a:p>
            <a:pPr marL="0" indent="0" algn="just">
              <a:buNone/>
            </a:pPr>
            <a:endParaRPr lang="ru-RU" sz="16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/>
              <a:t>Automatic operation after loading the access rules;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1600" dirty="0"/>
              <a:t>Easy to install and configure devices;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1600" dirty="0"/>
              <a:t>A wide range of functions;</a:t>
            </a:r>
            <a:endParaRPr lang="en-US" sz="16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Large memory</a:t>
            </a:r>
            <a:r>
              <a:rPr lang="en-US" sz="1600" dirty="0"/>
              <a:t>;</a:t>
            </a:r>
            <a:endParaRPr lang="en-US" sz="16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Fast communication </a:t>
            </a:r>
            <a:r>
              <a:rPr lang="en-US" sz="1600" dirty="0"/>
              <a:t>with the server;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Works </a:t>
            </a:r>
            <a:r>
              <a:rPr lang="en-US" sz="1600" dirty="0"/>
              <a:t>in complex, dynamically changing computer networks;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1600" dirty="0"/>
              <a:t>Supports PoE;</a:t>
            </a:r>
            <a:endParaRPr lang="en-US" sz="16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Firmware upgrade via network when </a:t>
            </a:r>
            <a:r>
              <a:rPr lang="en-US" sz="1600" dirty="0"/>
              <a:t>expanding functional </a:t>
            </a:r>
            <a:r>
              <a:rPr lang="en-US" sz="1600" dirty="0" smtClean="0"/>
              <a:t>devices</a:t>
            </a:r>
            <a:endParaRPr lang="en-US" sz="16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548104" y="1941542"/>
            <a:ext cx="1752235" cy="131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13528" y="2974503"/>
            <a:ext cx="1780442" cy="12858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79933"/>
            <a:ext cx="1327729" cy="1327729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/>
              <a:t>IP </a:t>
            </a:r>
            <a:r>
              <a:rPr lang="en-US" sz="2800" dirty="0" smtClean="0"/>
              <a:t>access control </a:t>
            </a:r>
            <a:br>
              <a:rPr lang="en-US" sz="2800" dirty="0" smtClean="0"/>
            </a:br>
            <a:r>
              <a:rPr lang="en-US" sz="2800" dirty="0" smtClean="0"/>
              <a:t>panels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5427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483518"/>
            <a:ext cx="4978896" cy="4464496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A </a:t>
            </a:r>
            <a:r>
              <a:rPr lang="en-US" sz="1600" dirty="0"/>
              <a:t>new kind of access control panel. Fully functional access control panel with modern </a:t>
            </a:r>
            <a:r>
              <a:rPr lang="en-US" sz="1600" dirty="0" smtClean="0"/>
              <a:t>communications.</a:t>
            </a:r>
          </a:p>
          <a:p>
            <a:pPr marL="0" indent="0" algn="just">
              <a:buNone/>
            </a:pPr>
            <a:endParaRPr lang="en-US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IP </a:t>
            </a:r>
            <a:r>
              <a:rPr lang="en-US" sz="1400" dirty="0" smtClean="0"/>
              <a:t>Ready (Ethernet 100Mbit)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Two </a:t>
            </a:r>
            <a:r>
              <a:rPr lang="en-US" sz="1400" dirty="0"/>
              <a:t>Wiegand RF ID reader ports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31,768 </a:t>
            </a:r>
            <a:r>
              <a:rPr lang="en-US" sz="1400" dirty="0"/>
              <a:t>tags for employees and</a:t>
            </a:r>
            <a:r>
              <a:rPr lang="en-US" sz="1400" dirty="0" smtClean="0"/>
              <a:t> 1000 </a:t>
            </a:r>
            <a:r>
              <a:rPr lang="en-US" sz="1400" dirty="0"/>
              <a:t>tags for visitors,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47,000 events</a:t>
            </a:r>
            <a:r>
              <a:rPr lang="en-US" sz="1400" dirty="0"/>
              <a:t>, 250 Time zones, </a:t>
            </a:r>
          </a:p>
          <a:p>
            <a:pPr marL="457200" lvl="1" indent="0" algn="just">
              <a:buNone/>
            </a:pPr>
            <a:r>
              <a:rPr lang="en-US" sz="1400" dirty="0"/>
              <a:t>        250 weekly schedules, </a:t>
            </a:r>
          </a:p>
          <a:p>
            <a:pPr marL="457200" lvl="1" indent="0" algn="just">
              <a:buNone/>
            </a:pPr>
            <a:r>
              <a:rPr lang="en-US" sz="1400" dirty="0"/>
              <a:t>        250 holidays, floating shifts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Eight End-of-Line supervised inputs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Two relays (C</a:t>
            </a:r>
            <a:r>
              <a:rPr lang="en-US" sz="1400" dirty="0" smtClean="0"/>
              <a:t> /NO/ </a:t>
            </a:r>
            <a:r>
              <a:rPr lang="en-US" sz="1400" dirty="0"/>
              <a:t>NC)</a:t>
            </a:r>
            <a:r>
              <a:rPr lang="en-US" sz="1400" dirty="0" smtClean="0"/>
              <a:t> rated 24V </a:t>
            </a:r>
            <a:r>
              <a:rPr lang="en-US" sz="1400" dirty="0"/>
              <a:t>5А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Two relays (C</a:t>
            </a:r>
            <a:r>
              <a:rPr lang="en-US" sz="1400" dirty="0" smtClean="0"/>
              <a:t> /NO</a:t>
            </a:r>
            <a:r>
              <a:rPr lang="en-US" sz="1400" dirty="0"/>
              <a:t>)</a:t>
            </a:r>
            <a:r>
              <a:rPr lang="en-US" sz="1400" dirty="0" smtClean="0"/>
              <a:t> rated 24V </a:t>
            </a:r>
            <a:r>
              <a:rPr lang="en-US" sz="1400" dirty="0"/>
              <a:t>1А</a:t>
            </a:r>
            <a:endParaRPr lang="ru-RU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USB </a:t>
            </a:r>
            <a:r>
              <a:rPr lang="en-US" sz="1400" dirty="0"/>
              <a:t>micro B</a:t>
            </a:r>
            <a:r>
              <a:rPr lang="en-US" sz="1400" dirty="0" smtClean="0"/>
              <a:t> </a:t>
            </a:r>
            <a:r>
              <a:rPr lang="en-US" sz="1400" dirty="0"/>
              <a:t>for initial network settings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Metal </a:t>
            </a:r>
            <a:r>
              <a:rPr lang="en-US" sz="1400" dirty="0" smtClean="0"/>
              <a:t>box (not shown)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AUX (Power output)</a:t>
            </a:r>
            <a:r>
              <a:rPr lang="en-US" sz="1400" dirty="0" smtClean="0"/>
              <a:t> </a:t>
            </a:r>
            <a:r>
              <a:rPr lang="ru-RU" sz="1400" dirty="0" smtClean="0"/>
              <a:t>12</a:t>
            </a:r>
            <a:r>
              <a:rPr lang="en-US" sz="1400" dirty="0" smtClean="0"/>
              <a:t>VDC</a:t>
            </a:r>
            <a:r>
              <a:rPr lang="ru-RU" sz="1400" dirty="0" smtClean="0"/>
              <a:t> </a:t>
            </a:r>
            <a:r>
              <a:rPr lang="en-US" sz="1400" dirty="0"/>
              <a:t>up to</a:t>
            </a:r>
            <a:r>
              <a:rPr lang="en-US" sz="1400" dirty="0" smtClean="0"/>
              <a:t> </a:t>
            </a:r>
            <a:r>
              <a:rPr lang="en-AU" sz="1400" dirty="0" smtClean="0"/>
              <a:t>500mA</a:t>
            </a: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/>
              <a:t>IP Control panel</a:t>
            </a:r>
            <a:endParaRPr lang="ru-RU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059582"/>
            <a:ext cx="3456384" cy="504056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</a:t>
            </a:r>
            <a:r>
              <a:rPr lang="en-US" sz="2400" b="1" dirty="0" err="1" smtClean="0"/>
              <a:t>Prox</a:t>
            </a:r>
            <a:r>
              <a:rPr lang="en-US" sz="2400" b="1" dirty="0" smtClean="0"/>
              <a:t> IP4</a:t>
            </a:r>
            <a:r>
              <a:rPr lang="ru-RU" sz="2400" b="1" dirty="0" smtClean="0"/>
              <a:t>00</a:t>
            </a:r>
            <a:endParaRPr lang="en-US" sz="2400" b="1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486" y="1914189"/>
            <a:ext cx="356088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9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311247"/>
            <a:ext cx="5427712" cy="453650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Modern </a:t>
            </a:r>
            <a:r>
              <a:rPr lang="en-US" sz="1600" dirty="0"/>
              <a:t>looking, extremely slim design with many features in a small</a:t>
            </a:r>
            <a:r>
              <a:rPr lang="en-US" sz="1600" dirty="0" smtClean="0"/>
              <a:t> form factor: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IP Ready: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Wi-Fi </a:t>
            </a:r>
            <a:r>
              <a:rPr lang="en-US" sz="1050" dirty="0" smtClean="0"/>
              <a:t>802.11b/g/n </a:t>
            </a:r>
            <a:r>
              <a:rPr lang="en-US" sz="1050" dirty="0"/>
              <a:t>(Open, WPA-PSK, WPA2-PSK)</a:t>
            </a:r>
            <a:endParaRPr lang="en-US" sz="1050" dirty="0" smtClean="0"/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Ethernet 100Mbit (4 wire</a:t>
            </a:r>
            <a:r>
              <a:rPr lang="en-US" sz="1050" dirty="0" smtClean="0"/>
              <a:t>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b="1" dirty="0"/>
              <a:t>U-Prox </a:t>
            </a:r>
            <a:r>
              <a:rPr lang="en-US" sz="1200" b="1" dirty="0" smtClean="0"/>
              <a:t>IP100 - </a:t>
            </a:r>
            <a:r>
              <a:rPr lang="en-US" sz="1200" dirty="0" smtClean="0"/>
              <a:t>Built-in </a:t>
            </a:r>
            <a:r>
              <a:rPr lang="en-US" sz="1200" dirty="0"/>
              <a:t>keypad and RF ID reader:</a:t>
            </a:r>
            <a:r>
              <a:rPr lang="en-US" sz="1200" dirty="0" smtClean="0"/>
              <a:t> 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800" dirty="0" smtClean="0"/>
              <a:t>ASK</a:t>
            </a:r>
            <a:r>
              <a:rPr lang="en-US" sz="800" dirty="0"/>
              <a:t>, FSK, </a:t>
            </a:r>
            <a:r>
              <a:rPr lang="en-US" sz="800" dirty="0" smtClean="0"/>
              <a:t>ASK+FSK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b="1" dirty="0"/>
              <a:t>U-Prox </a:t>
            </a:r>
            <a:r>
              <a:rPr lang="en-US" sz="1200" b="1" dirty="0" smtClean="0"/>
              <a:t>IP100 MF - </a:t>
            </a:r>
            <a:r>
              <a:rPr lang="en-US" sz="1200" dirty="0"/>
              <a:t>Built-in keypad and RF ID ISO14443A reader:</a:t>
            </a:r>
            <a:r>
              <a:rPr lang="en-US" sz="1200" dirty="0" smtClean="0"/>
              <a:t> 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800" dirty="0" err="1" smtClean="0"/>
              <a:t>Mifare</a:t>
            </a:r>
            <a:r>
              <a:rPr lang="en-US" sz="800" dirty="0"/>
              <a:t>® Standard</a:t>
            </a:r>
            <a:r>
              <a:rPr lang="ru-RU" sz="800" dirty="0" smtClean="0"/>
              <a:t>,</a:t>
            </a:r>
            <a:r>
              <a:rPr lang="en-US" sz="800" dirty="0"/>
              <a:t> Hi-Memory</a:t>
            </a:r>
            <a:r>
              <a:rPr lang="ru-RU" sz="800" dirty="0"/>
              <a:t>, </a:t>
            </a:r>
            <a:r>
              <a:rPr lang="en-US" sz="800" dirty="0" err="1" smtClean="0"/>
              <a:t>Ultralight</a:t>
            </a:r>
            <a:r>
              <a:rPr lang="ru-RU" sz="800" dirty="0" smtClean="0"/>
              <a:t>, </a:t>
            </a:r>
            <a:r>
              <a:rPr lang="en-US" sz="800" dirty="0"/>
              <a:t>Classic 1K, Classic 4K, Classic 7UID, </a:t>
            </a:r>
            <a:r>
              <a:rPr lang="en-US" sz="800" dirty="0" err="1"/>
              <a:t>DESFire</a:t>
            </a:r>
            <a:endParaRPr lang="en-US" sz="8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/>
              <a:t>Read Range: up to </a:t>
            </a:r>
            <a:r>
              <a:rPr lang="en-US" sz="1200" dirty="0" smtClean="0"/>
              <a:t>50mm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Supports additional </a:t>
            </a:r>
            <a:r>
              <a:rPr lang="en-US" sz="1200" dirty="0"/>
              <a:t>external reader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47,000 </a:t>
            </a:r>
            <a:r>
              <a:rPr lang="en-US" sz="1200" dirty="0"/>
              <a:t>events, 250</a:t>
            </a:r>
            <a:r>
              <a:rPr lang="en-US" sz="1200" dirty="0" smtClean="0"/>
              <a:t> time </a:t>
            </a:r>
            <a:r>
              <a:rPr lang="en-US" sz="1200" dirty="0"/>
              <a:t>zones, 250 weekly schedules, 250 holidays, floating shifts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31, 768 tags </a:t>
            </a:r>
            <a:r>
              <a:rPr lang="en-US" sz="1200" dirty="0"/>
              <a:t>for employees and </a:t>
            </a:r>
            <a:r>
              <a:rPr lang="en-US" sz="1200" dirty="0" smtClean="0"/>
              <a:t>1000 tags </a:t>
            </a:r>
            <a:r>
              <a:rPr lang="en-US" sz="1200" dirty="0"/>
              <a:t>for visitors</a:t>
            </a:r>
            <a:r>
              <a:rPr lang="en-US" sz="1200" dirty="0" smtClean="0"/>
              <a:t>,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Two </a:t>
            </a:r>
            <a:r>
              <a:rPr lang="en-US" sz="1200" dirty="0"/>
              <a:t>wired inputs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/>
              <a:t>Relay (</a:t>
            </a:r>
            <a:r>
              <a:rPr lang="en-US" sz="1200" dirty="0" smtClean="0"/>
              <a:t>C / NO / NC</a:t>
            </a:r>
            <a:r>
              <a:rPr lang="en-US" sz="1200" dirty="0"/>
              <a:t>) </a:t>
            </a:r>
            <a:r>
              <a:rPr lang="en-US" sz="1200" dirty="0" smtClean="0"/>
              <a:t>24</a:t>
            </a:r>
            <a:r>
              <a:rPr lang="en-AU" sz="1200" dirty="0" smtClean="0"/>
              <a:t>V</a:t>
            </a:r>
            <a:r>
              <a:rPr lang="ru-RU" sz="1200" dirty="0" smtClean="0"/>
              <a:t> </a:t>
            </a:r>
            <a:r>
              <a:rPr lang="ru-RU" sz="1200" dirty="0"/>
              <a:t>1А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USB </a:t>
            </a:r>
            <a:r>
              <a:rPr lang="en-US" sz="1200" dirty="0"/>
              <a:t>for initial network </a:t>
            </a:r>
            <a:r>
              <a:rPr lang="en-US" sz="1200" dirty="0" smtClean="0"/>
              <a:t>settings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 smtClean="0"/>
              <a:t>Dimensions:120 </a:t>
            </a:r>
            <a:r>
              <a:rPr lang="en-US" sz="1200" dirty="0"/>
              <a:t>mm </a:t>
            </a:r>
            <a:r>
              <a:rPr lang="en-US" sz="1200" dirty="0" err="1"/>
              <a:t>x</a:t>
            </a:r>
            <a:r>
              <a:rPr lang="en-US" sz="1200" dirty="0"/>
              <a:t> </a:t>
            </a:r>
            <a:r>
              <a:rPr lang="en-US" sz="1200" dirty="0" smtClean="0"/>
              <a:t>66 </a:t>
            </a:r>
            <a:r>
              <a:rPr lang="en-US" sz="1200" dirty="0"/>
              <a:t>mm </a:t>
            </a:r>
            <a:r>
              <a:rPr lang="en-US" sz="1200" dirty="0" err="1"/>
              <a:t>x</a:t>
            </a:r>
            <a:r>
              <a:rPr lang="en-US" sz="1200" dirty="0"/>
              <a:t> </a:t>
            </a:r>
            <a:r>
              <a:rPr lang="en-US" sz="1200" dirty="0" smtClean="0"/>
              <a:t>21 </a:t>
            </a:r>
            <a:r>
              <a:rPr lang="en-US" sz="1200" dirty="0"/>
              <a:t>mm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200" dirty="0"/>
              <a:t>Weight</a:t>
            </a:r>
            <a:r>
              <a:rPr lang="en-US" sz="1200" dirty="0" smtClean="0"/>
              <a:t>: 240 </a:t>
            </a:r>
            <a:r>
              <a:rPr lang="en-US" sz="1200" dirty="0"/>
              <a:t>g</a:t>
            </a:r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IP Control panel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15566"/>
            <a:ext cx="4091880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/>
              <a:t>U-Prox </a:t>
            </a:r>
            <a:r>
              <a:rPr lang="en-US" sz="1900" b="1" dirty="0" smtClean="0"/>
              <a:t>IP100 &amp; </a:t>
            </a:r>
            <a:r>
              <a:rPr lang="en-US" sz="1900" b="1" dirty="0"/>
              <a:t>U-Prox </a:t>
            </a:r>
            <a:r>
              <a:rPr lang="en-US" sz="1900" b="1" dirty="0" smtClean="0"/>
              <a:t>IP100 </a:t>
            </a:r>
            <a:r>
              <a:rPr lang="en-US" sz="1900" b="1" dirty="0"/>
              <a:t>MF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23368">
            <a:off x="968288" y="1639835"/>
            <a:ext cx="1557158" cy="187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WORK\!U-Prox\Russian\U-Prox IP100\src\U-Prox100-сборка-ro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60" y="3652986"/>
            <a:ext cx="253068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04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3600400" cy="1728192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dirty="0"/>
              <a:t>Elevator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control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panel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995686"/>
            <a:ext cx="3384376" cy="3391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71800" y="219293"/>
            <a:ext cx="6264696" cy="4464496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Access to the floor in accordance with the access rights of the presented</a:t>
            </a:r>
            <a:r>
              <a:rPr lang="en-US" sz="1600" dirty="0" smtClean="0"/>
              <a:t> credential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Ready for </a:t>
            </a:r>
            <a:r>
              <a:rPr lang="en-US" sz="1600" dirty="0"/>
              <a:t>the next</a:t>
            </a:r>
            <a:r>
              <a:rPr lang="en-US" sz="1600" dirty="0" smtClean="0"/>
              <a:t> credential </a:t>
            </a:r>
            <a:r>
              <a:rPr lang="en-US" sz="1600" dirty="0"/>
              <a:t>immediately after</a:t>
            </a:r>
            <a:r>
              <a:rPr lang="en-US" sz="1600" dirty="0" smtClean="0"/>
              <a:t> selecting a floor </a:t>
            </a:r>
            <a:r>
              <a:rPr lang="en-US" sz="1600" dirty="0"/>
              <a:t>on the elevator panel;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Sends events to </a:t>
            </a:r>
            <a:r>
              <a:rPr lang="en-US" sz="1600" dirty="0"/>
              <a:t>the ACS</a:t>
            </a:r>
            <a:r>
              <a:rPr lang="en-US" sz="1600" dirty="0" smtClean="0"/>
              <a:t> allowing access </a:t>
            </a:r>
            <a:r>
              <a:rPr lang="en-US" sz="1600" dirty="0"/>
              <a:t>to the floor when you click on the selection panel</a:t>
            </a:r>
            <a:r>
              <a:rPr lang="en-US" sz="1600" dirty="0" smtClean="0"/>
              <a:t> in </a:t>
            </a:r>
            <a:r>
              <a:rPr lang="en-US" sz="1600" dirty="0"/>
              <a:t>an elevator;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Providing access remotely to the floor,</a:t>
            </a:r>
            <a:r>
              <a:rPr lang="en-US" sz="1600" dirty="0" smtClean="0"/>
              <a:t> via the control room operator, </a:t>
            </a:r>
            <a:r>
              <a:rPr lang="en-US" sz="1600" dirty="0"/>
              <a:t>and by means of fault (short circuit) loop corresponding input module U-Prox RM;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Deactivation</a:t>
            </a:r>
            <a:r>
              <a:rPr lang="en-US" sz="1600" dirty="0" smtClean="0"/>
              <a:t> via ACS </a:t>
            </a:r>
            <a:r>
              <a:rPr lang="en-US" sz="1600" dirty="0"/>
              <a:t>controller controlling an elevator in case of emergency situations: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Failure of the main control module</a:t>
            </a:r>
            <a:r>
              <a:rPr lang="en-US" sz="1400" dirty="0" smtClean="0"/>
              <a:t> U</a:t>
            </a:r>
            <a:r>
              <a:rPr lang="en-US" sz="1400" dirty="0"/>
              <a:t>-Prox IC-E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Failure or lack of power to the relay module U-Prox 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Emergency </a:t>
            </a:r>
            <a:r>
              <a:rPr lang="en-US" sz="1400" dirty="0" smtClean="0"/>
              <a:t>input break on </a:t>
            </a:r>
            <a:r>
              <a:rPr lang="en-US" sz="1400" dirty="0"/>
              <a:t>the relay module U-Prox 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/>
              <a:t>By the operator of the ACS</a:t>
            </a:r>
            <a:endParaRPr lang="ru-RU" sz="1400" dirty="0"/>
          </a:p>
          <a:p>
            <a:pPr algn="just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59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ight Triangle 40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Rectangle 41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384376" cy="1241648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 smtClean="0"/>
              <a:t>Elevator control panel</a:t>
            </a:r>
            <a:br>
              <a:rPr lang="en-US" sz="2800" dirty="0" smtClean="0"/>
            </a:br>
            <a:endParaRPr lang="ru-RU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134" y="2653058"/>
            <a:ext cx="2076107" cy="207610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074003" y="2499742"/>
            <a:ext cx="9993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ounded Rectangle 3"/>
          <p:cNvSpPr/>
          <p:nvPr/>
        </p:nvSpPr>
        <p:spPr>
          <a:xfrm>
            <a:off x="5029200" y="1461658"/>
            <a:ext cx="4044803" cy="3345850"/>
          </a:xfrm>
          <a:prstGeom prst="roundRect">
            <a:avLst>
              <a:gd name="adj" fmla="val 6245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Group 2"/>
          <p:cNvGrpSpPr/>
          <p:nvPr/>
        </p:nvGrpSpPr>
        <p:grpSpPr>
          <a:xfrm>
            <a:off x="1343545" y="2269818"/>
            <a:ext cx="590520" cy="2678196"/>
            <a:chOff x="1343545" y="2269818"/>
            <a:chExt cx="590520" cy="2678196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545" y="2269818"/>
              <a:ext cx="588738" cy="267819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327" y="2643758"/>
              <a:ext cx="588738" cy="2222152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5" name="Выноска-облако 4"/>
          <p:cNvSpPr/>
          <p:nvPr/>
        </p:nvSpPr>
        <p:spPr>
          <a:xfrm>
            <a:off x="4323078" y="648004"/>
            <a:ext cx="2736347" cy="941081"/>
          </a:xfrm>
          <a:prstGeom prst="cloudCallout">
            <a:avLst>
              <a:gd name="adj1" fmla="val 40765"/>
              <a:gd name="adj2" fmla="val -5372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4083554" y="855538"/>
            <a:ext cx="3152742" cy="78010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929940" y="1176141"/>
            <a:ext cx="12678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ACS Server</a:t>
            </a:r>
            <a:endParaRPr lang="en-US" sz="1600" dirty="0" smtClean="0"/>
          </a:p>
          <a:p>
            <a:pPr algn="ctr"/>
            <a:r>
              <a:rPr lang="en-US" sz="1600" dirty="0" smtClean="0"/>
              <a:t>U</a:t>
            </a:r>
            <a:r>
              <a:rPr lang="en-US" sz="1600" dirty="0"/>
              <a:t>-</a:t>
            </a:r>
            <a:r>
              <a:rPr lang="en-US" sz="1600" dirty="0" err="1"/>
              <a:t>Prox</a:t>
            </a:r>
            <a:r>
              <a:rPr lang="en-US" sz="1600" dirty="0"/>
              <a:t> </a:t>
            </a:r>
            <a:r>
              <a:rPr lang="en-US" sz="1600" dirty="0" smtClean="0"/>
              <a:t>IP</a:t>
            </a:r>
            <a:endParaRPr lang="ru-RU" sz="1600" dirty="0"/>
          </a:p>
        </p:txBody>
      </p:sp>
      <p:sp>
        <p:nvSpPr>
          <p:cNvPr id="93" name="TextBox 92"/>
          <p:cNvSpPr txBox="1"/>
          <p:nvPr/>
        </p:nvSpPr>
        <p:spPr>
          <a:xfrm>
            <a:off x="7524328" y="1545221"/>
            <a:ext cx="11095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U-Prox</a:t>
            </a:r>
            <a:r>
              <a:rPr lang="ru-RU" sz="1600" b="1" dirty="0" smtClean="0"/>
              <a:t> </a:t>
            </a:r>
            <a:r>
              <a:rPr lang="en-US" sz="1600" b="1" dirty="0" smtClean="0"/>
              <a:t> IC E </a:t>
            </a:r>
            <a:endParaRPr lang="ru-RU" sz="1600" b="1" dirty="0"/>
          </a:p>
        </p:txBody>
      </p:sp>
      <p:pic>
        <p:nvPicPr>
          <p:cNvPr id="2050" name="Picture 2" descr="D:\tmp\Presentation\com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42" y="351811"/>
            <a:ext cx="1020900" cy="88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96663" y="773766"/>
            <a:ext cx="1989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Wired network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 rot="644575">
            <a:off x="6244638" y="1813704"/>
            <a:ext cx="941411" cy="865746"/>
          </a:xfrm>
          <a:custGeom>
            <a:avLst/>
            <a:gdLst>
              <a:gd name="connsiteX0" fmla="*/ 819882 w 819882"/>
              <a:gd name="connsiteY0" fmla="*/ 0 h 828675"/>
              <a:gd name="connsiteX1" fmla="*/ 57882 w 819882"/>
              <a:gd name="connsiteY1" fmla="*/ 371475 h 828675"/>
              <a:gd name="connsiteX2" fmla="*/ 57882 w 819882"/>
              <a:gd name="connsiteY2" fmla="*/ 828675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882" h="828675">
                <a:moveTo>
                  <a:pt x="819882" y="0"/>
                </a:moveTo>
                <a:cubicBezTo>
                  <a:pt x="502382" y="116681"/>
                  <a:pt x="184882" y="233363"/>
                  <a:pt x="57882" y="371475"/>
                </a:cubicBezTo>
                <a:cubicBezTo>
                  <a:pt x="-69118" y="509587"/>
                  <a:pt x="51532" y="749300"/>
                  <a:pt x="57882" y="828675"/>
                </a:cubicBezTo>
              </a:path>
            </a:pathLst>
          </a:cu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RS-485</a:t>
            </a:r>
            <a:endParaRPr lang="ru-RU" sz="14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1504950"/>
            <a:ext cx="601122" cy="5580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571750"/>
            <a:ext cx="1305496" cy="1920440"/>
          </a:xfrm>
          <a:prstGeom prst="rect">
            <a:avLst/>
          </a:prstGeom>
        </p:spPr>
      </p:pic>
      <p:sp>
        <p:nvSpPr>
          <p:cNvPr id="11" name="Up Arrow 10"/>
          <p:cNvSpPr/>
          <p:nvPr/>
        </p:nvSpPr>
        <p:spPr>
          <a:xfrm rot="5400000">
            <a:off x="7217603" y="2745172"/>
            <a:ext cx="170575" cy="893931"/>
          </a:xfrm>
          <a:prstGeom prst="up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Up Arrow 31"/>
          <p:cNvSpPr/>
          <p:nvPr/>
        </p:nvSpPr>
        <p:spPr>
          <a:xfrm rot="16200000">
            <a:off x="6941148" y="3709773"/>
            <a:ext cx="170575" cy="1349263"/>
          </a:xfrm>
          <a:prstGeom prst="up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629400" y="2571750"/>
            <a:ext cx="2287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Outputs (</a:t>
            </a:r>
            <a:r>
              <a:rPr lang="en-US" sz="1000" dirty="0" smtClean="0"/>
              <a:t>relays) </a:t>
            </a:r>
          </a:p>
          <a:p>
            <a:r>
              <a:rPr lang="en-US" sz="1000" dirty="0" smtClean="0"/>
              <a:t>parallel  </a:t>
            </a:r>
            <a:r>
              <a:rPr lang="en-US" sz="1000" dirty="0"/>
              <a:t>the elevator </a:t>
            </a:r>
            <a:endParaRPr lang="en-US" sz="1000" dirty="0" smtClean="0"/>
          </a:p>
          <a:p>
            <a:r>
              <a:rPr lang="en-US" sz="1000" dirty="0" smtClean="0"/>
              <a:t>press buttons</a:t>
            </a:r>
            <a:endParaRPr lang="ru-RU" sz="1000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6463032" y="3723878"/>
            <a:ext cx="18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Inputs</a:t>
            </a:r>
            <a:endParaRPr lang="en-US" sz="1000" dirty="0"/>
          </a:p>
          <a:p>
            <a:r>
              <a:rPr lang="en-US" sz="1000" dirty="0"/>
              <a:t>- Confirm floor </a:t>
            </a:r>
            <a:r>
              <a:rPr lang="en-US" sz="1000" dirty="0" smtClean="0"/>
              <a:t>selection</a:t>
            </a:r>
            <a:endParaRPr lang="en-US" sz="1000" dirty="0"/>
          </a:p>
          <a:p>
            <a:r>
              <a:rPr lang="en-US" sz="1000" dirty="0"/>
              <a:t>- G</a:t>
            </a:r>
            <a:r>
              <a:rPr lang="en-US" sz="1000" dirty="0" smtClean="0"/>
              <a:t>rant </a:t>
            </a:r>
            <a:r>
              <a:rPr lang="en-US" sz="1000" dirty="0"/>
              <a:t>access remotely</a:t>
            </a:r>
            <a:endParaRPr lang="ru-RU" sz="10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8014898" y="2211710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Automatic </a:t>
            </a:r>
          </a:p>
          <a:p>
            <a:pPr algn="ctr"/>
            <a:r>
              <a:rPr lang="en-US" sz="1400" dirty="0" smtClean="0"/>
              <a:t>machinery</a:t>
            </a:r>
            <a:endParaRPr lang="ru-RU" sz="1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181600" y="2038350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Up to </a:t>
            </a:r>
            <a:r>
              <a:rPr lang="uk-UA" sz="1400" b="1" dirty="0" smtClean="0"/>
              <a:t>4-х </a:t>
            </a:r>
          </a:p>
          <a:p>
            <a:pPr algn="ctr"/>
            <a:r>
              <a:rPr lang="en-US" sz="1400" b="1" dirty="0" smtClean="0"/>
              <a:t>U-Prox</a:t>
            </a:r>
            <a:r>
              <a:rPr lang="ru-RU" sz="1400" b="1" dirty="0" smtClean="0"/>
              <a:t> </a:t>
            </a:r>
            <a:r>
              <a:rPr lang="en-US" sz="1400" b="1" dirty="0" smtClean="0"/>
              <a:t>RM</a:t>
            </a:r>
            <a:endParaRPr lang="ru-RU" sz="1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576837" y="4803998"/>
            <a:ext cx="1739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</a:rPr>
              <a:t>Elevator control room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4803998"/>
            <a:ext cx="229899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</a:rPr>
              <a:t>Elevator Cage</a:t>
            </a:r>
            <a:endParaRPr lang="ru-RU" sz="1600" b="1" dirty="0">
              <a:solidFill>
                <a:srgbClr val="C00000"/>
              </a:solidFill>
            </a:endParaRPr>
          </a:p>
        </p:txBody>
      </p:sp>
      <p:cxnSp>
        <p:nvCxnSpPr>
          <p:cNvPr id="17" name="Elbow Connector 16"/>
          <p:cNvCxnSpPr>
            <a:stCxn id="7" idx="2"/>
            <a:endCxn id="68" idx="0"/>
          </p:cNvCxnSpPr>
          <p:nvPr/>
        </p:nvCxnSpPr>
        <p:spPr>
          <a:xfrm rot="5400000" flipH="1">
            <a:off x="2663045" y="1244687"/>
            <a:ext cx="2222372" cy="4272634"/>
          </a:xfrm>
          <a:prstGeom prst="bentConnector5">
            <a:avLst>
              <a:gd name="adj1" fmla="val -10286"/>
              <a:gd name="adj2" fmla="val 54194"/>
              <a:gd name="adj3" fmla="val 110286"/>
            </a:avLst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33400" y="2343150"/>
            <a:ext cx="728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U-Prox </a:t>
            </a:r>
          </a:p>
          <a:p>
            <a:pPr algn="ctr"/>
            <a:r>
              <a:rPr lang="en-US" sz="1400" dirty="0" smtClean="0"/>
              <a:t>mini 485</a:t>
            </a:r>
            <a:endParaRPr lang="ru-RU" sz="1400" dirty="0"/>
          </a:p>
        </p:txBody>
      </p:sp>
      <p:sp>
        <p:nvSpPr>
          <p:cNvPr id="40" name="Rounded Rectangle 39"/>
          <p:cNvSpPr/>
          <p:nvPr/>
        </p:nvSpPr>
        <p:spPr>
          <a:xfrm>
            <a:off x="457200" y="2266643"/>
            <a:ext cx="2895600" cy="2537355"/>
          </a:xfrm>
          <a:prstGeom prst="roundRect">
            <a:avLst>
              <a:gd name="adj" fmla="val 6245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165" y="2277172"/>
            <a:ext cx="361911" cy="654618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1921864" y="3001640"/>
            <a:ext cx="1278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Or any Wiegand </a:t>
            </a:r>
          </a:p>
          <a:p>
            <a:pPr algn="ctr"/>
            <a:r>
              <a:rPr lang="en-US" sz="1200" i="1" dirty="0" smtClean="0"/>
              <a:t>compatible reader</a:t>
            </a:r>
          </a:p>
          <a:p>
            <a:pPr algn="ctr"/>
            <a:r>
              <a:rPr lang="en-US" sz="1200" i="1" dirty="0" smtClean="0"/>
              <a:t>connected to</a:t>
            </a:r>
            <a:endParaRPr lang="ru-RU" sz="1200" i="1" dirty="0" smtClean="0"/>
          </a:p>
          <a:p>
            <a:pPr algn="ctr"/>
            <a:r>
              <a:rPr lang="en-US" sz="1200" i="1" dirty="0" smtClean="0"/>
              <a:t>U-Prox WRS485</a:t>
            </a:r>
            <a:endParaRPr lang="ru-RU" sz="1200" i="1" dirty="0"/>
          </a:p>
        </p:txBody>
      </p:sp>
      <p:sp>
        <p:nvSpPr>
          <p:cNvPr id="72" name="TextBox 71"/>
          <p:cNvSpPr txBox="1"/>
          <p:nvPr/>
        </p:nvSpPr>
        <p:spPr>
          <a:xfrm>
            <a:off x="3746763" y="4362077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RS-485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1397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0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5" grpId="0"/>
      <p:bldP spid="93" grpId="0"/>
      <p:bldP spid="10" grpId="0" animBg="1"/>
      <p:bldP spid="11" grpId="0" animBg="1"/>
      <p:bldP spid="32" grpId="0" animBg="1"/>
      <p:bldP spid="33" grpId="0"/>
      <p:bldP spid="36" grpId="0"/>
      <p:bldP spid="37" grpId="0"/>
      <p:bldP spid="38" grpId="0"/>
      <p:bldP spid="39" grpId="0"/>
      <p:bldP spid="44" grpId="0" animBg="1"/>
      <p:bldP spid="59" grpId="0"/>
      <p:bldP spid="40" grpId="0" animBg="1"/>
      <p:bldP spid="69" grpId="0"/>
      <p:bldP spid="7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311246"/>
            <a:ext cx="5715000" cy="4708775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/>
              <a:t>An intelligent </a:t>
            </a:r>
            <a:r>
              <a:rPr lang="en-US" sz="2000" dirty="0" smtClean="0"/>
              <a:t>elevator control panel. 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32,</a:t>
            </a:r>
            <a:r>
              <a:rPr lang="ru-RU" sz="1600" dirty="0" smtClean="0"/>
              <a:t> 000 </a:t>
            </a:r>
            <a:r>
              <a:rPr lang="en-US" sz="1600" dirty="0" smtClean="0"/>
              <a:t>tags</a:t>
            </a:r>
            <a:endParaRPr lang="ru-RU" sz="16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Data communication - </a:t>
            </a:r>
            <a:r>
              <a:rPr lang="ru-RU" sz="1600" dirty="0" smtClean="0"/>
              <a:t>Ethernet 100Mbit</a:t>
            </a:r>
            <a:endParaRPr lang="en-US" sz="1600" dirty="0" smtClean="0"/>
          </a:p>
          <a:p>
            <a:pPr lvl="0">
              <a:buFont typeface="Courier New" panose="02070309020205020404" pitchFamily="49" charset="0"/>
              <a:buChar char="o"/>
            </a:pPr>
            <a:r>
              <a:rPr lang="en-US" sz="1600" dirty="0"/>
              <a:t>Up to 32 </a:t>
            </a:r>
            <a:r>
              <a:rPr lang="en-US" sz="1600" dirty="0" smtClean="0"/>
              <a:t>floors</a:t>
            </a:r>
            <a:endParaRPr lang="ru-RU" sz="16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/>
              <a:t>RS-485 interface for U-Prox RM relay modules,</a:t>
            </a:r>
            <a:r>
              <a:rPr lang="en-US" sz="1600" dirty="0" smtClean="0"/>
              <a:t> U</a:t>
            </a:r>
            <a:r>
              <a:rPr lang="en-US" sz="1600" dirty="0"/>
              <a:t>-Prox WRS485 interface convertors and U‑Prox Mini 485 readers connection</a:t>
            </a:r>
            <a:endParaRPr lang="ru-RU" sz="16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400" dirty="0" smtClean="0"/>
              <a:t>Up </a:t>
            </a:r>
            <a:r>
              <a:rPr lang="en-US" sz="1400" dirty="0"/>
              <a:t>to 4 U-Prox RM relay modules</a:t>
            </a:r>
            <a:r>
              <a:rPr lang="en-US" sz="1400" dirty="0" smtClean="0"/>
              <a:t> can be connected</a:t>
            </a:r>
            <a:endParaRPr lang="ru-RU" sz="1400" dirty="0" smtClean="0"/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Isolated </a:t>
            </a:r>
            <a:r>
              <a:rPr lang="en-US" sz="1600" dirty="0"/>
              <a:t>Ethernet </a:t>
            </a:r>
            <a:r>
              <a:rPr lang="en-US" sz="1600" dirty="0" smtClean="0"/>
              <a:t>port: 10BASE-T/100BASE-TX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External </a:t>
            </a:r>
            <a:r>
              <a:rPr lang="en-US" sz="1600" dirty="0"/>
              <a:t>power </a:t>
            </a:r>
            <a:r>
              <a:rPr lang="en-US" sz="1600" dirty="0" smtClean="0"/>
              <a:t>supply: 12VDC</a:t>
            </a:r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020888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14350"/>
            <a:ext cx="3384376" cy="864096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 smtClean="0"/>
              <a:t>Elevator control panel</a:t>
            </a:r>
            <a:br>
              <a:rPr lang="en-US" sz="2800" dirty="0" smtClean="0"/>
            </a:br>
            <a:endParaRPr lang="ru-RU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1123950"/>
            <a:ext cx="3456384" cy="6480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IC 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7694"/>
            <a:ext cx="217176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631" y="1990082"/>
            <a:ext cx="3467849" cy="2838988"/>
          </a:xfrm>
          <a:prstGeom prst="rect">
            <a:avLst/>
          </a:prstGeom>
        </p:spPr>
      </p:pic>
      <p:sp>
        <p:nvSpPr>
          <p:cNvPr id="11" name="Right Triangle 10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228600" y="514350"/>
            <a:ext cx="3384376" cy="864096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dirty="0" smtClean="0"/>
              <a:t>Elevator control panel</a:t>
            </a:r>
            <a:br>
              <a:rPr lang="en-US" sz="2800" dirty="0" smtClean="0"/>
            </a:br>
            <a:endParaRPr lang="ru-RU" sz="2400" dirty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28600" y="1047750"/>
            <a:ext cx="3456384" cy="6480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RM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3563888" y="311246"/>
            <a:ext cx="5256584" cy="4708775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 smtClean="0"/>
              <a:t>Relay module  for elevator control panel. 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RS-485 interface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Inputs: 8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Emergency input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Outputs: 8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Tamper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1600" dirty="0" smtClean="0"/>
              <a:t>External </a:t>
            </a:r>
            <a:r>
              <a:rPr lang="en-US" sz="1600" dirty="0"/>
              <a:t>power </a:t>
            </a:r>
            <a:r>
              <a:rPr lang="en-US" sz="1600" dirty="0" smtClean="0"/>
              <a:t>supply: 12VDC</a:t>
            </a:r>
          </a:p>
        </p:txBody>
      </p:sp>
    </p:spTree>
    <p:extLst>
      <p:ext uri="{BB962C8B-B14F-4D97-AF65-F5344CB8AC3E}">
        <p14:creationId xmlns:p14="http://schemas.microsoft.com/office/powerpoint/2010/main" val="245555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ight Triangle 15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Rectangle 16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Picture 3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95686"/>
            <a:ext cx="3962456" cy="302433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514350"/>
            <a:ext cx="2520280" cy="1368152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400" b="1" dirty="0"/>
              <a:t>Worldwide distributed</a:t>
            </a:r>
            <a:r>
              <a:rPr lang="en-US" sz="2400" b="1" dirty="0" smtClean="0"/>
              <a:t> </a:t>
            </a:r>
            <a:br>
              <a:rPr lang="en-US" sz="2400" b="1" dirty="0" smtClean="0"/>
            </a:br>
            <a:r>
              <a:rPr lang="en-US" sz="2400" b="1" dirty="0" smtClean="0"/>
              <a:t>Access Control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230" y="3704764"/>
            <a:ext cx="1747306" cy="1747306"/>
          </a:xfrm>
          <a:prstGeom prst="rect">
            <a:avLst/>
          </a:prstGeom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915816" y="267494"/>
            <a:ext cx="6048672" cy="10801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Globalization</a:t>
            </a:r>
            <a:r>
              <a:rPr lang="en-US" sz="1600" dirty="0" smtClean="0"/>
              <a:t> has led </a:t>
            </a:r>
            <a:r>
              <a:rPr lang="en-US" sz="1600" dirty="0"/>
              <a:t>to</a:t>
            </a:r>
            <a:r>
              <a:rPr lang="en-US" sz="1600" dirty="0" smtClean="0"/>
              <a:t> the creation </a:t>
            </a:r>
            <a:r>
              <a:rPr lang="en-US" sz="1600" dirty="0"/>
              <a:t>of multinational companies, with offices located in many </a:t>
            </a:r>
            <a:r>
              <a:rPr lang="en-US" sz="1600" dirty="0" smtClean="0"/>
              <a:t>countries. </a:t>
            </a:r>
            <a:r>
              <a:rPr lang="en-US" sz="1600" dirty="0"/>
              <a:t>IP technology</a:t>
            </a:r>
            <a:r>
              <a:rPr lang="en-US" sz="1600" dirty="0" smtClean="0"/>
              <a:t> already connects them, mainly by private </a:t>
            </a:r>
            <a:r>
              <a:rPr lang="en-US" sz="1600" dirty="0"/>
              <a:t>networks (VPN)</a:t>
            </a:r>
            <a:r>
              <a:rPr lang="en-US" sz="1600" dirty="0" smtClean="0"/>
              <a:t> to </a:t>
            </a:r>
            <a:r>
              <a:rPr lang="en-US" sz="1600" dirty="0"/>
              <a:t>share files and documents as well as </a:t>
            </a:r>
            <a:r>
              <a:rPr lang="en-US" sz="1600" dirty="0" smtClean="0"/>
              <a:t>using </a:t>
            </a:r>
            <a:r>
              <a:rPr lang="en-US" sz="1600" dirty="0"/>
              <a:t>VoIP for </a:t>
            </a:r>
            <a:r>
              <a:rPr lang="en-US" sz="1600" dirty="0" smtClean="0"/>
              <a:t>communication.</a:t>
            </a:r>
          </a:p>
          <a:p>
            <a:pPr marL="0" indent="0" algn="just">
              <a:buNone/>
            </a:pPr>
            <a:endParaRPr lang="en-US" sz="800" dirty="0" smtClean="0"/>
          </a:p>
          <a:p>
            <a:pPr marL="0" indent="0" algn="just">
              <a:buNone/>
            </a:pPr>
            <a:r>
              <a:rPr lang="en-US" sz="1600" dirty="0" smtClean="0"/>
              <a:t>Some organizations have also deployed global security </a:t>
            </a:r>
            <a:r>
              <a:rPr lang="en-US" sz="1600" dirty="0"/>
              <a:t>systems based on </a:t>
            </a:r>
            <a:r>
              <a:rPr lang="en-US" sz="1600" dirty="0" smtClean="0"/>
              <a:t>IP, incorporating access </a:t>
            </a:r>
            <a:r>
              <a:rPr lang="en-US" sz="1600" dirty="0"/>
              <a:t>control</a:t>
            </a:r>
            <a:r>
              <a:rPr lang="en-US" sz="1600" dirty="0" smtClean="0"/>
              <a:t> and video surveillance.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4038600" y="2266950"/>
            <a:ext cx="4953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/>
              <a:t>U</a:t>
            </a:r>
            <a:r>
              <a:rPr lang="en-US" sz="1600" dirty="0"/>
              <a:t>-</a:t>
            </a:r>
            <a:r>
              <a:rPr lang="en-US" sz="1600" dirty="0" err="1"/>
              <a:t>Prox</a:t>
            </a:r>
            <a:r>
              <a:rPr lang="en-US" sz="1600" dirty="0"/>
              <a:t> </a:t>
            </a:r>
            <a:r>
              <a:rPr lang="en-US" sz="1600" dirty="0" smtClean="0"/>
              <a:t>IP </a:t>
            </a:r>
            <a:r>
              <a:rPr lang="en-AU" sz="1600" dirty="0" smtClean="0"/>
              <a:t>can empower your organisation </a:t>
            </a:r>
          </a:p>
          <a:p>
            <a:pPr algn="just"/>
            <a:r>
              <a:rPr lang="en-AU" sz="1600" dirty="0" smtClean="0"/>
              <a:t>to join these early adopters</a:t>
            </a:r>
          </a:p>
          <a:p>
            <a:pPr algn="just"/>
            <a:endParaRPr lang="en-AU" sz="1200" dirty="0" smtClean="0"/>
          </a:p>
          <a:p>
            <a:pPr algn="just"/>
            <a:r>
              <a:rPr lang="en-AU" sz="1600" dirty="0" smtClean="0"/>
              <a:t>U-Prox IP includes</a:t>
            </a:r>
          </a:p>
          <a:p>
            <a:pPr algn="just"/>
            <a:endParaRPr lang="ru-RU" sz="1200" dirty="0" smtClean="0"/>
          </a:p>
          <a:p>
            <a:pPr lvl="1" indent="177800" algn="just">
              <a:buFont typeface="Wingdings" pitchFamily="2" charset="2"/>
              <a:buChar char="ü"/>
            </a:pPr>
            <a:r>
              <a:rPr lang="en-US" sz="1200" dirty="0" smtClean="0"/>
              <a:t>IP </a:t>
            </a:r>
            <a:r>
              <a:rPr lang="en-US" sz="1200" dirty="0"/>
              <a:t>ready control panels </a:t>
            </a:r>
            <a:endParaRPr lang="en-US" sz="1200" dirty="0" smtClean="0"/>
          </a:p>
          <a:p>
            <a:pPr lvl="1" indent="177800" algn="just">
              <a:buFont typeface="Wingdings" pitchFamily="2" charset="2"/>
              <a:buChar char="ü"/>
            </a:pPr>
            <a:r>
              <a:rPr lang="en-US" sz="1200" dirty="0" smtClean="0"/>
              <a:t>Remote </a:t>
            </a:r>
            <a:r>
              <a:rPr lang="en-US" sz="1200" dirty="0"/>
              <a:t>workstations which can work over the </a:t>
            </a:r>
            <a:r>
              <a:rPr lang="en-US" sz="1200" dirty="0" smtClean="0"/>
              <a:t>Internet. </a:t>
            </a:r>
          </a:p>
          <a:p>
            <a:pPr lvl="1" indent="177800" algn="just">
              <a:buFont typeface="Wingdings" pitchFamily="2" charset="2"/>
              <a:buChar char="ü"/>
            </a:pPr>
            <a:r>
              <a:rPr lang="en-US" sz="1200" dirty="0" smtClean="0"/>
              <a:t>Mobile </a:t>
            </a:r>
            <a:r>
              <a:rPr lang="en-US" sz="1200" dirty="0"/>
              <a:t>and WEB clients</a:t>
            </a:r>
            <a:endParaRPr lang="en-US" sz="1200" dirty="0" smtClean="0"/>
          </a:p>
          <a:p>
            <a:pPr lvl="1" indent="177800" algn="just">
              <a:buFont typeface="Wingdings" pitchFamily="2" charset="2"/>
              <a:buChar char="ü"/>
            </a:pPr>
            <a:r>
              <a:rPr lang="en-US" sz="1200" dirty="0" smtClean="0"/>
              <a:t>Integration </a:t>
            </a:r>
            <a:r>
              <a:rPr lang="en-US" sz="1200" dirty="0"/>
              <a:t>with</a:t>
            </a:r>
            <a:r>
              <a:rPr lang="en-US" sz="1200" dirty="0" smtClean="0"/>
              <a:t> distributed </a:t>
            </a:r>
            <a:r>
              <a:rPr lang="en-US" sz="1200" dirty="0"/>
              <a:t>video surveillance systems</a:t>
            </a:r>
            <a:r>
              <a:rPr lang="en-US" sz="1200" dirty="0" smtClean="0"/>
              <a:t>.</a:t>
            </a:r>
          </a:p>
          <a:p>
            <a:pPr lvl="1" indent="177800" algn="just">
              <a:buFont typeface="Wingdings" pitchFamily="2" charset="2"/>
              <a:buChar char="ü"/>
            </a:pPr>
            <a:r>
              <a:rPr lang="en-US" sz="1200" dirty="0" smtClean="0"/>
              <a:t>Support for multiple time </a:t>
            </a:r>
            <a:r>
              <a:rPr lang="en-US" sz="1200" dirty="0"/>
              <a:t>zones and </a:t>
            </a:r>
            <a:r>
              <a:rPr lang="en-US" sz="1200" dirty="0" smtClean="0"/>
              <a:t>daylight </a:t>
            </a:r>
            <a:r>
              <a:rPr lang="en-US" sz="1200" dirty="0"/>
              <a:t>saving </a:t>
            </a:r>
            <a:r>
              <a:rPr lang="en-US" sz="1200" dirty="0" smtClean="0"/>
              <a:t>time</a:t>
            </a:r>
            <a:endParaRPr lang="ru-RU" sz="12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5641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120000">
        <p:fade/>
      </p:transition>
    </mc:Choice>
    <mc:Fallback xmlns:mv="urn:schemas-microsoft-com:mac:vml" xmlns="">
      <p:transition spd="slow" advClick="0" advTm="1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438150"/>
            <a:ext cx="5638800" cy="33843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The uniform configuration utility is </a:t>
            </a:r>
            <a:r>
              <a:rPr lang="en-US" sz="1600" dirty="0"/>
              <a:t>used</a:t>
            </a:r>
            <a:r>
              <a:rPr lang="en-US" sz="1600" dirty="0" smtClean="0"/>
              <a:t> to manage IP access control panels.</a:t>
            </a:r>
          </a:p>
          <a:p>
            <a:pPr marL="0" indent="0">
              <a:buNone/>
            </a:pPr>
            <a:r>
              <a:rPr lang="en-US" sz="1600" dirty="0" smtClean="0"/>
              <a:t>Intended for initial setup &amp; </a:t>
            </a:r>
            <a:r>
              <a:rPr lang="en-US" sz="1600" dirty="0"/>
              <a:t>network </a:t>
            </a:r>
            <a:r>
              <a:rPr lang="en-US" sz="1600" dirty="0" smtClean="0"/>
              <a:t>settings adjustment.</a:t>
            </a:r>
          </a:p>
          <a:p>
            <a:pPr marL="0" indent="0">
              <a:buNone/>
            </a:pPr>
            <a:endParaRPr lang="en-US" sz="1600" dirty="0" smtClean="0"/>
          </a:p>
          <a:p>
            <a:pPr marL="2066925" lvl="1" algn="just">
              <a:buFont typeface="Courier New" pitchFamily="49" charset="0"/>
              <a:buChar char="o"/>
            </a:pPr>
            <a:r>
              <a:rPr lang="en-US" sz="1400" dirty="0" smtClean="0"/>
              <a:t>Simple </a:t>
            </a:r>
            <a:r>
              <a:rPr lang="en-US" sz="1400" dirty="0"/>
              <a:t>interface</a:t>
            </a:r>
          </a:p>
          <a:p>
            <a:pPr marL="2066925" lvl="1" algn="just">
              <a:buFont typeface="Courier New" pitchFamily="49" charset="0"/>
              <a:buChar char="o"/>
            </a:pPr>
            <a:r>
              <a:rPr lang="en-US" sz="1400" dirty="0"/>
              <a:t>Reading and writing settings</a:t>
            </a:r>
          </a:p>
          <a:p>
            <a:pPr marL="2066925" lvl="1" algn="just">
              <a:buFont typeface="Courier New" pitchFamily="49" charset="0"/>
              <a:buChar char="o"/>
            </a:pPr>
            <a:r>
              <a:rPr lang="en-US" sz="1400" dirty="0" smtClean="0"/>
              <a:t>Uses a </a:t>
            </a:r>
            <a:r>
              <a:rPr lang="en-US" sz="1400" dirty="0"/>
              <a:t>settings template </a:t>
            </a:r>
            <a:r>
              <a:rPr lang="en-US" sz="1400" dirty="0" smtClean="0"/>
              <a:t>file</a:t>
            </a:r>
            <a:endParaRPr lang="en-US" sz="1400" dirty="0"/>
          </a:p>
          <a:p>
            <a:pPr marL="2066925" lvl="1" algn="just">
              <a:buFont typeface="Courier New" pitchFamily="49" charset="0"/>
              <a:buChar char="o"/>
            </a:pPr>
            <a:r>
              <a:rPr lang="en-US" sz="1400" dirty="0" smtClean="0"/>
              <a:t>Sets </a:t>
            </a:r>
            <a:r>
              <a:rPr lang="en-US" sz="1400" dirty="0"/>
              <a:t>the operating mode of the </a:t>
            </a:r>
            <a:r>
              <a:rPr lang="en-US" sz="1400" dirty="0" smtClean="0"/>
              <a:t>control panel </a:t>
            </a:r>
            <a:r>
              <a:rPr lang="en-US" sz="1400" dirty="0"/>
              <a:t>- Wi-Fi or Ethernet</a:t>
            </a:r>
          </a:p>
          <a:p>
            <a:pPr marL="2066925" lvl="1" algn="just">
              <a:buFont typeface="Courier New" pitchFamily="49" charset="0"/>
              <a:buChar char="o"/>
            </a:pPr>
            <a:r>
              <a:rPr lang="en-US" sz="1400" dirty="0" smtClean="0"/>
              <a:t>Sets </a:t>
            </a:r>
            <a:r>
              <a:rPr lang="en-US" sz="1400" dirty="0"/>
              <a:t>the ACS server addresses</a:t>
            </a:r>
          </a:p>
          <a:p>
            <a:pPr marL="2066925" lvl="1" algn="just">
              <a:buFont typeface="Courier New" pitchFamily="49" charset="0"/>
              <a:buChar char="o"/>
            </a:pPr>
            <a:r>
              <a:rPr lang="en-US" sz="1400" dirty="0" smtClean="0"/>
              <a:t>Sets </a:t>
            </a:r>
            <a:r>
              <a:rPr lang="en-US" sz="1400" dirty="0"/>
              <a:t>parameters to connect </a:t>
            </a:r>
            <a:r>
              <a:rPr lang="en-US" sz="1400" dirty="0" smtClean="0"/>
              <a:t>to Wi-Fi access points</a:t>
            </a:r>
            <a:endParaRPr lang="en-US" sz="1400" dirty="0"/>
          </a:p>
          <a:p>
            <a:pPr marL="2066925" lvl="1">
              <a:buFont typeface="Courier New" pitchFamily="49" charset="0"/>
              <a:buChar char="o"/>
            </a:pPr>
            <a:r>
              <a:rPr lang="en-US" sz="1400" dirty="0" smtClean="0"/>
              <a:t>Configures Ethernet settings - </a:t>
            </a:r>
            <a:r>
              <a:rPr lang="en-US" sz="1400" dirty="0"/>
              <a:t>IP address, </a:t>
            </a:r>
            <a:r>
              <a:rPr lang="en-US" sz="1400" dirty="0" smtClean="0"/>
              <a:t>subnet mask, gateways.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3"/>
            <a:ext cx="3177480" cy="864095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IP Control panels 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019831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100" b="1" dirty="0" err="1" smtClean="0"/>
              <a:t>Configurator</a:t>
            </a:r>
            <a:endParaRPr lang="en-US" sz="21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38350"/>
            <a:ext cx="4729901" cy="265927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712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98" y="2283718"/>
            <a:ext cx="450867" cy="589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7455" y="1985826"/>
            <a:ext cx="10326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DHCP </a:t>
            </a:r>
            <a:r>
              <a:rPr lang="en-US" sz="1400" b="1" dirty="0" smtClean="0"/>
              <a:t>Server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12452" y="1708828"/>
            <a:ext cx="126789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ACS Server</a:t>
            </a:r>
            <a:endParaRPr lang="en-US" sz="1600" dirty="0" smtClean="0"/>
          </a:p>
          <a:p>
            <a:pPr algn="ctr"/>
            <a:r>
              <a:rPr lang="en-US" sz="1600" dirty="0" smtClean="0"/>
              <a:t>U</a:t>
            </a:r>
            <a:r>
              <a:rPr lang="en-US" sz="1600" dirty="0"/>
              <a:t>-</a:t>
            </a:r>
            <a:r>
              <a:rPr lang="en-US" sz="1600" dirty="0" err="1"/>
              <a:t>Prox</a:t>
            </a:r>
            <a:r>
              <a:rPr lang="en-US" sz="1600" dirty="0"/>
              <a:t> </a:t>
            </a:r>
            <a:r>
              <a:rPr lang="en-US" sz="1600" dirty="0" smtClean="0"/>
              <a:t>IP</a:t>
            </a:r>
            <a:endParaRPr lang="ru-RU" sz="1600" dirty="0"/>
          </a:p>
        </p:txBody>
      </p:sp>
      <p:pic>
        <p:nvPicPr>
          <p:cNvPr id="12" name="Picture 2" descr="D:\tmp\Presentation\com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252" y="1543918"/>
            <a:ext cx="1020900" cy="88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2707693" y="4166016"/>
            <a:ext cx="896213" cy="6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823368">
            <a:off x="7370480" y="3943155"/>
            <a:ext cx="778579" cy="93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 rot="4688273">
            <a:off x="909142" y="2431829"/>
            <a:ext cx="803220" cy="671552"/>
            <a:chOff x="144079" y="3313775"/>
            <a:chExt cx="803220" cy="671552"/>
          </a:xfrm>
        </p:grpSpPr>
        <p:sp>
          <p:nvSpPr>
            <p:cNvPr id="16" name="Arc 15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17" name="Arc 16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18" name="Arc 17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5113" y="3147814"/>
            <a:ext cx="1619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Dynamically </a:t>
            </a:r>
            <a:r>
              <a:rPr lang="en-US" sz="1400" dirty="0"/>
              <a:t>configures </a:t>
            </a:r>
            <a:endParaRPr lang="en-US" sz="1400" dirty="0" smtClean="0"/>
          </a:p>
          <a:p>
            <a:r>
              <a:rPr lang="en-US" sz="1400" dirty="0" smtClean="0"/>
              <a:t>IP addresses on LAN</a:t>
            </a:r>
            <a:endParaRPr lang="ru-RU" sz="1400" dirty="0" smtClean="0"/>
          </a:p>
        </p:txBody>
      </p:sp>
      <p:grpSp>
        <p:nvGrpSpPr>
          <p:cNvPr id="21" name="Group 20"/>
          <p:cNvGrpSpPr/>
          <p:nvPr/>
        </p:nvGrpSpPr>
        <p:grpSpPr>
          <a:xfrm rot="19180014">
            <a:off x="2324779" y="3573247"/>
            <a:ext cx="1576062" cy="1317706"/>
            <a:chOff x="144079" y="3313775"/>
            <a:chExt cx="803220" cy="671552"/>
          </a:xfrm>
        </p:grpSpPr>
        <p:sp>
          <p:nvSpPr>
            <p:cNvPr id="22" name="Arc 21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23" name="Arc 22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24" name="Arc 23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041740" y="3387279"/>
            <a:ext cx="70083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Sending </a:t>
            </a:r>
          </a:p>
          <a:p>
            <a:pPr algn="ctr"/>
            <a:r>
              <a:rPr lang="en-US" sz="1400" dirty="0"/>
              <a:t>test </a:t>
            </a:r>
          </a:p>
          <a:p>
            <a:pPr algn="ctr"/>
            <a:r>
              <a:rPr lang="en-US" sz="1400" dirty="0"/>
              <a:t>signals</a:t>
            </a:r>
            <a:endParaRPr lang="ru-RU" sz="1400" dirty="0"/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3377205" y="2355726"/>
            <a:ext cx="1554835" cy="10987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724128" y="2355726"/>
            <a:ext cx="2232248" cy="9997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22651" y="3386316"/>
            <a:ext cx="70083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Sending </a:t>
            </a:r>
          </a:p>
          <a:p>
            <a:pPr algn="ctr"/>
            <a:r>
              <a:rPr lang="en-US" sz="1400" dirty="0"/>
              <a:t>test </a:t>
            </a:r>
          </a:p>
          <a:p>
            <a:pPr algn="ctr"/>
            <a:r>
              <a:rPr lang="en-US" sz="1400" dirty="0"/>
              <a:t>signals</a:t>
            </a:r>
            <a:endParaRPr lang="ru-RU" sz="1400" dirty="0"/>
          </a:p>
        </p:txBody>
      </p:sp>
      <p:grpSp>
        <p:nvGrpSpPr>
          <p:cNvPr id="25" name="Group 24"/>
          <p:cNvGrpSpPr/>
          <p:nvPr/>
        </p:nvGrpSpPr>
        <p:grpSpPr>
          <a:xfrm rot="18629783">
            <a:off x="6875654" y="3509788"/>
            <a:ext cx="1576062" cy="1317706"/>
            <a:chOff x="144079" y="3313775"/>
            <a:chExt cx="803220" cy="671552"/>
          </a:xfrm>
        </p:grpSpPr>
        <p:sp>
          <p:nvSpPr>
            <p:cNvPr id="26" name="Arc 25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27" name="Arc 26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28" name="Arc 27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sp>
        <p:nvSpPr>
          <p:cNvPr id="46" name="Right Arrow 45"/>
          <p:cNvSpPr/>
          <p:nvPr/>
        </p:nvSpPr>
        <p:spPr>
          <a:xfrm>
            <a:off x="5868144" y="1779662"/>
            <a:ext cx="432048" cy="36005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Group 56"/>
          <p:cNvGrpSpPr/>
          <p:nvPr/>
        </p:nvGrpSpPr>
        <p:grpSpPr>
          <a:xfrm>
            <a:off x="6372200" y="1598674"/>
            <a:ext cx="1485171" cy="613036"/>
            <a:chOff x="6624468" y="1526678"/>
            <a:chExt cx="1485171" cy="613036"/>
          </a:xfrm>
        </p:grpSpPr>
        <p:grpSp>
          <p:nvGrpSpPr>
            <p:cNvPr id="49" name="Group 48"/>
            <p:cNvGrpSpPr/>
            <p:nvPr/>
          </p:nvGrpSpPr>
          <p:grpSpPr>
            <a:xfrm>
              <a:off x="6624468" y="1526678"/>
              <a:ext cx="1485171" cy="613036"/>
              <a:chOff x="6574818" y="933568"/>
              <a:chExt cx="1786135" cy="613036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6579246" y="1131590"/>
                <a:ext cx="1781707" cy="415014"/>
              </a:xfrm>
              <a:prstGeom prst="rect">
                <a:avLst/>
              </a:prstGeom>
              <a:ln w="127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Round Same Side Corner Rectangle 46"/>
              <p:cNvSpPr/>
              <p:nvPr/>
            </p:nvSpPr>
            <p:spPr>
              <a:xfrm>
                <a:off x="6574818" y="933568"/>
                <a:ext cx="1781707" cy="198022"/>
              </a:xfrm>
              <a:prstGeom prst="round2Same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0" name="Oval 49"/>
            <p:cNvSpPr/>
            <p:nvPr/>
          </p:nvSpPr>
          <p:spPr>
            <a:xfrm>
              <a:off x="6732240" y="185167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6876256" y="1887674"/>
              <a:ext cx="11032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/>
            <p:nvPr/>
          </p:nvSpPr>
          <p:spPr>
            <a:xfrm>
              <a:off x="6732240" y="1995686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6876256" y="2031690"/>
              <a:ext cx="11032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6626025" y="1726704"/>
            <a:ext cx="885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New control </a:t>
            </a:r>
          </a:p>
          <a:p>
            <a:r>
              <a:rPr lang="en-US" sz="1200" dirty="0" smtClean="0"/>
              <a:t>panels list</a:t>
            </a:r>
            <a:endParaRPr lang="ru-RU" sz="1200" dirty="0" smtClean="0"/>
          </a:p>
        </p:txBody>
      </p:sp>
      <p:sp>
        <p:nvSpPr>
          <p:cNvPr id="59" name="Content Placeholder 2"/>
          <p:cNvSpPr>
            <a:spLocks noGrp="1"/>
          </p:cNvSpPr>
          <p:nvPr>
            <p:ph idx="1"/>
          </p:nvPr>
        </p:nvSpPr>
        <p:spPr>
          <a:xfrm>
            <a:off x="3657600" y="483518"/>
            <a:ext cx="5029200" cy="576064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U-Prox IP </a:t>
            </a:r>
            <a:r>
              <a:rPr lang="en-US" sz="1600" dirty="0" smtClean="0"/>
              <a:t>auto-configuration </a:t>
            </a:r>
            <a:r>
              <a:rPr lang="en-US" sz="1600" dirty="0"/>
              <a:t>algorithm and DHCP server presence provide</a:t>
            </a:r>
            <a:r>
              <a:rPr lang="en-US" sz="1600" dirty="0" smtClean="0"/>
              <a:t> ‘</a:t>
            </a:r>
            <a:r>
              <a:rPr lang="en-US" sz="1600" dirty="0"/>
              <a:t>plug-and-play’</a:t>
            </a:r>
            <a:r>
              <a:rPr lang="en-US" sz="1600" dirty="0" smtClean="0"/>
              <a:t> functionality</a:t>
            </a:r>
            <a:endParaRPr lang="ru-RU" sz="1600" dirty="0"/>
          </a:p>
        </p:txBody>
      </p:sp>
      <p:sp>
        <p:nvSpPr>
          <p:cNvPr id="62" name="TextBox 61"/>
          <p:cNvSpPr txBox="1"/>
          <p:nvPr/>
        </p:nvSpPr>
        <p:spPr>
          <a:xfrm>
            <a:off x="4375385" y="4856261"/>
            <a:ext cx="9733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U-Prox</a:t>
            </a:r>
            <a:r>
              <a:rPr lang="ru-RU" sz="1400" dirty="0" smtClean="0"/>
              <a:t> </a:t>
            </a:r>
            <a:r>
              <a:rPr lang="en-US" sz="1400" dirty="0" smtClean="0"/>
              <a:t>IC A </a:t>
            </a:r>
            <a:endParaRPr lang="ru-RU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2627784" y="4876006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U-Prox</a:t>
            </a:r>
            <a:r>
              <a:rPr lang="ru-RU" sz="1400" dirty="0" smtClean="0"/>
              <a:t> </a:t>
            </a:r>
            <a:r>
              <a:rPr lang="en-US" sz="1400" dirty="0" smtClean="0"/>
              <a:t>IP</a:t>
            </a:r>
            <a:r>
              <a:rPr lang="uk-UA" sz="1400" dirty="0" smtClean="0"/>
              <a:t>4</a:t>
            </a:r>
            <a:r>
              <a:rPr lang="en-US" sz="1400" dirty="0" smtClean="0"/>
              <a:t>00</a:t>
            </a:r>
            <a:endParaRPr lang="ru-RU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7267731" y="4876006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U-Prox</a:t>
            </a:r>
            <a:r>
              <a:rPr lang="ru-RU" sz="1400" dirty="0" smtClean="0"/>
              <a:t> </a:t>
            </a:r>
            <a:r>
              <a:rPr lang="en-US" sz="1400" dirty="0" smtClean="0"/>
              <a:t>IP</a:t>
            </a:r>
            <a:r>
              <a:rPr lang="uk-UA" sz="1400" dirty="0" smtClean="0"/>
              <a:t>3</a:t>
            </a:r>
            <a:r>
              <a:rPr lang="en-US" sz="1400" dirty="0" smtClean="0"/>
              <a:t>00</a:t>
            </a:r>
            <a:endParaRPr lang="ru-RU" sz="1400" dirty="0"/>
          </a:p>
        </p:txBody>
      </p:sp>
      <p:cxnSp>
        <p:nvCxnSpPr>
          <p:cNvPr id="66" name="Straight Arrow Connector 65"/>
          <p:cNvCxnSpPr/>
          <p:nvPr/>
        </p:nvCxnSpPr>
        <p:spPr>
          <a:xfrm flipH="1">
            <a:off x="4590433" y="2427734"/>
            <a:ext cx="443482" cy="11521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 rot="19830764">
            <a:off x="3714110" y="3789767"/>
            <a:ext cx="1576062" cy="1317706"/>
            <a:chOff x="144079" y="3313775"/>
            <a:chExt cx="803220" cy="671552"/>
          </a:xfrm>
        </p:grpSpPr>
        <p:sp>
          <p:nvSpPr>
            <p:cNvPr id="69" name="Arc 68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70" name="Arc 69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71" name="Arc 70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953000" y="2876550"/>
            <a:ext cx="2326279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dirty="0"/>
              <a:t>Response from the server</a:t>
            </a:r>
          </a:p>
          <a:p>
            <a:pPr algn="ctr"/>
            <a:r>
              <a:rPr lang="en-US" sz="1300" dirty="0"/>
              <a:t>Setting the server address</a:t>
            </a:r>
          </a:p>
          <a:p>
            <a:pPr algn="ctr"/>
            <a:r>
              <a:rPr lang="en-US" sz="1300" dirty="0" smtClean="0"/>
              <a:t>Switching to </a:t>
            </a:r>
            <a:r>
              <a:rPr lang="en-US" sz="1300" dirty="0"/>
              <a:t>the </a:t>
            </a:r>
            <a:r>
              <a:rPr lang="en-US" sz="1300" dirty="0" smtClean="0"/>
              <a:t>'point-to-point’ mode</a:t>
            </a:r>
            <a:endParaRPr lang="ru-RU" sz="1300" dirty="0" smtClean="0"/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228600" y="514350"/>
            <a:ext cx="3329880" cy="864095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IP </a:t>
            </a:r>
            <a:r>
              <a:rPr lang="en-US" sz="2800" dirty="0" smtClean="0"/>
              <a:t>control panels Auto-configuration</a:t>
            </a:r>
            <a:endParaRPr lang="ru-RU" sz="2800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919" y="4167296"/>
            <a:ext cx="755333" cy="75533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1824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10" y="2165677"/>
            <a:ext cx="450867" cy="5890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57564" y="1877645"/>
            <a:ext cx="1042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DHCP </a:t>
            </a:r>
            <a:r>
              <a:rPr lang="en-US" sz="1400" b="1" dirty="0"/>
              <a:t>Server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39184" y="2190750"/>
            <a:ext cx="1185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ACS Server</a:t>
            </a:r>
            <a:endParaRPr lang="en-US" sz="1400" b="1" dirty="0" smtClean="0"/>
          </a:p>
          <a:p>
            <a:pPr algn="ctr"/>
            <a:r>
              <a:rPr lang="en-US" sz="1400" b="1" dirty="0" smtClean="0"/>
              <a:t>U</a:t>
            </a:r>
            <a:r>
              <a:rPr lang="en-US" sz="1400" b="1" dirty="0"/>
              <a:t>-</a:t>
            </a:r>
            <a:r>
              <a:rPr lang="en-US" sz="1400" b="1" dirty="0" err="1"/>
              <a:t>Prox</a:t>
            </a:r>
            <a:r>
              <a:rPr lang="en-US" sz="1400" b="1" dirty="0"/>
              <a:t> </a:t>
            </a:r>
            <a:r>
              <a:rPr lang="en-US" sz="1400" b="1" dirty="0" smtClean="0"/>
              <a:t>IP</a:t>
            </a:r>
            <a:endParaRPr lang="ru-RU" sz="1400" b="1" dirty="0"/>
          </a:p>
        </p:txBody>
      </p:sp>
      <p:pic>
        <p:nvPicPr>
          <p:cNvPr id="12" name="Picture 2" descr="D:\tmp\Presentation\com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71750"/>
            <a:ext cx="795148" cy="68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 rot="4688273">
            <a:off x="1034060" y="2222616"/>
            <a:ext cx="803220" cy="671552"/>
            <a:chOff x="144079" y="3313775"/>
            <a:chExt cx="803220" cy="671552"/>
          </a:xfrm>
        </p:grpSpPr>
        <p:sp>
          <p:nvSpPr>
            <p:cNvPr id="16" name="Arc 15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17" name="Arc 16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18" name="Arc 17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60414" y="2938601"/>
            <a:ext cx="180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Dynamically configures </a:t>
            </a:r>
          </a:p>
          <a:p>
            <a:r>
              <a:rPr lang="en-US" sz="1200" dirty="0"/>
              <a:t>IP addresses on LAN</a:t>
            </a:r>
            <a:endParaRPr lang="ru-RU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4800600" y="3409950"/>
            <a:ext cx="2697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Response from the server</a:t>
            </a:r>
          </a:p>
          <a:p>
            <a:pPr algn="ctr"/>
            <a:r>
              <a:rPr lang="en-US" sz="1200" dirty="0"/>
              <a:t>Setting the server address</a:t>
            </a:r>
          </a:p>
          <a:p>
            <a:pPr algn="ctr"/>
            <a:r>
              <a:rPr lang="en-US" sz="1200" dirty="0"/>
              <a:t>Switching </a:t>
            </a:r>
            <a:r>
              <a:rPr lang="en-US" sz="1200" dirty="0" smtClean="0"/>
              <a:t>to </a:t>
            </a:r>
            <a:r>
              <a:rPr lang="en-US" sz="1200" dirty="0"/>
              <a:t>the 'point-to-point’ mode</a:t>
            </a:r>
            <a:endParaRPr lang="ru-RU" sz="1200" dirty="0"/>
          </a:p>
        </p:txBody>
      </p:sp>
      <p:sp>
        <p:nvSpPr>
          <p:cNvPr id="46" name="Right Arrow 45"/>
          <p:cNvSpPr/>
          <p:nvPr/>
        </p:nvSpPr>
        <p:spPr>
          <a:xfrm>
            <a:off x="5715000" y="2571750"/>
            <a:ext cx="432048" cy="36005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Group 56"/>
          <p:cNvGrpSpPr/>
          <p:nvPr/>
        </p:nvGrpSpPr>
        <p:grpSpPr>
          <a:xfrm>
            <a:off x="6172200" y="2343150"/>
            <a:ext cx="1485171" cy="613036"/>
            <a:chOff x="6624468" y="1526678"/>
            <a:chExt cx="1485171" cy="613036"/>
          </a:xfrm>
        </p:grpSpPr>
        <p:grpSp>
          <p:nvGrpSpPr>
            <p:cNvPr id="49" name="Group 48"/>
            <p:cNvGrpSpPr/>
            <p:nvPr/>
          </p:nvGrpSpPr>
          <p:grpSpPr>
            <a:xfrm>
              <a:off x="6624468" y="1526678"/>
              <a:ext cx="1485171" cy="613036"/>
              <a:chOff x="6574818" y="933568"/>
              <a:chExt cx="1786135" cy="613036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6579246" y="1131590"/>
                <a:ext cx="1781707" cy="415014"/>
              </a:xfrm>
              <a:prstGeom prst="rect">
                <a:avLst/>
              </a:prstGeom>
              <a:ln w="127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Round Same Side Corner Rectangle 46"/>
              <p:cNvSpPr/>
              <p:nvPr/>
            </p:nvSpPr>
            <p:spPr>
              <a:xfrm>
                <a:off x="6574818" y="933568"/>
                <a:ext cx="1781707" cy="198022"/>
              </a:xfrm>
              <a:prstGeom prst="round2Same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0" name="Oval 49"/>
            <p:cNvSpPr/>
            <p:nvPr/>
          </p:nvSpPr>
          <p:spPr>
            <a:xfrm>
              <a:off x="6732240" y="185167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6876256" y="1887674"/>
              <a:ext cx="11032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/>
            <p:nvPr/>
          </p:nvSpPr>
          <p:spPr>
            <a:xfrm>
              <a:off x="6732240" y="1995686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6876256" y="2031690"/>
              <a:ext cx="11032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6400800" y="249555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New control </a:t>
            </a:r>
          </a:p>
          <a:p>
            <a:r>
              <a:rPr lang="en-US" sz="1200" dirty="0"/>
              <a:t>panels list</a:t>
            </a:r>
            <a:endParaRPr lang="ru-RU" sz="1200" dirty="0"/>
          </a:p>
        </p:txBody>
      </p:sp>
      <p:sp>
        <p:nvSpPr>
          <p:cNvPr id="59" name="Content Placeholder 2"/>
          <p:cNvSpPr>
            <a:spLocks noGrp="1"/>
          </p:cNvSpPr>
          <p:nvPr>
            <p:ph idx="1"/>
          </p:nvPr>
        </p:nvSpPr>
        <p:spPr>
          <a:xfrm>
            <a:off x="3810000" y="285750"/>
            <a:ext cx="4953000" cy="1368152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400" dirty="0"/>
              <a:t>U-Prox IC</a:t>
            </a:r>
            <a:r>
              <a:rPr lang="en-US" sz="1400" dirty="0" smtClean="0"/>
              <a:t> can form </a:t>
            </a:r>
            <a:r>
              <a:rPr lang="en-US" sz="1400" dirty="0"/>
              <a:t>the server</a:t>
            </a:r>
            <a:r>
              <a:rPr lang="en-US" sz="1400" dirty="0" smtClean="0"/>
              <a:t> for both the </a:t>
            </a:r>
            <a:r>
              <a:rPr lang="en-US" sz="1400" dirty="0"/>
              <a:t>wireless subsystem (U-Prox HUB panels) and for panels</a:t>
            </a:r>
            <a:r>
              <a:rPr lang="en-US" sz="1400" dirty="0" smtClean="0"/>
              <a:t> forming virtual </a:t>
            </a:r>
            <a:r>
              <a:rPr lang="en-US" sz="1400" dirty="0"/>
              <a:t>door groups. U-Prox IC central </a:t>
            </a:r>
            <a:r>
              <a:rPr lang="en-US" sz="1400" dirty="0" smtClean="0"/>
              <a:t>control panel </a:t>
            </a:r>
            <a:r>
              <a:rPr lang="en-US" sz="1400" dirty="0"/>
              <a:t>incorporates network setting </a:t>
            </a:r>
            <a:r>
              <a:rPr lang="en-US" sz="1400" dirty="0" smtClean="0"/>
              <a:t>auto-configuration along </a:t>
            </a:r>
            <a:r>
              <a:rPr lang="en-US" sz="1400" dirty="0"/>
              <a:t>with the U-Prox IP system server,</a:t>
            </a:r>
            <a:r>
              <a:rPr lang="en-US" sz="1400" dirty="0" smtClean="0"/>
              <a:t> &amp; </a:t>
            </a:r>
            <a:r>
              <a:rPr lang="en-US" sz="1400" dirty="0"/>
              <a:t>provides easy and</a:t>
            </a:r>
            <a:r>
              <a:rPr lang="en-US" sz="1400" dirty="0" smtClean="0"/>
              <a:t> fast network </a:t>
            </a:r>
            <a:r>
              <a:rPr lang="en-US" sz="1400" dirty="0"/>
              <a:t>setting adjustment of both</a:t>
            </a:r>
            <a:r>
              <a:rPr lang="en-US" sz="1400" dirty="0" smtClean="0"/>
              <a:t> the wireless </a:t>
            </a:r>
            <a:r>
              <a:rPr lang="en-US" sz="1400" dirty="0"/>
              <a:t>subsystem and</a:t>
            </a:r>
            <a:r>
              <a:rPr lang="en-US" sz="1400" dirty="0" smtClean="0"/>
              <a:t> the control room access </a:t>
            </a:r>
            <a:r>
              <a:rPr lang="en-US" sz="1400" dirty="0"/>
              <a:t>subsystem with virtual door </a:t>
            </a:r>
            <a:r>
              <a:rPr lang="en-US" sz="1400" dirty="0" smtClean="0"/>
              <a:t>groups.</a:t>
            </a:r>
            <a:endParaRPr lang="en-US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2667000" y="2266950"/>
            <a:ext cx="946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U-Prox</a:t>
            </a:r>
            <a:r>
              <a:rPr lang="ru-RU" sz="1400" b="1" dirty="0" smtClean="0"/>
              <a:t> </a:t>
            </a:r>
            <a:r>
              <a:rPr lang="en-US" sz="1400" b="1" dirty="0" smtClean="0"/>
              <a:t>IC L </a:t>
            </a:r>
            <a:endParaRPr lang="ru-RU" sz="1400" b="1" dirty="0"/>
          </a:p>
        </p:txBody>
      </p:sp>
      <p:cxnSp>
        <p:nvCxnSpPr>
          <p:cNvPr id="66" name="Straight Arrow Connector 65"/>
          <p:cNvCxnSpPr/>
          <p:nvPr/>
        </p:nvCxnSpPr>
        <p:spPr>
          <a:xfrm rot="10800000" flipV="1">
            <a:off x="3810000" y="2800350"/>
            <a:ext cx="990600" cy="13437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itle 1"/>
          <p:cNvSpPr txBox="1">
            <a:spLocks/>
          </p:cNvSpPr>
          <p:nvPr/>
        </p:nvSpPr>
        <p:spPr>
          <a:xfrm>
            <a:off x="251520" y="483519"/>
            <a:ext cx="3253680" cy="864095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IP </a:t>
            </a:r>
            <a:r>
              <a:rPr lang="en-US" sz="2800" dirty="0" smtClean="0"/>
              <a:t>control </a:t>
            </a:r>
            <a:r>
              <a:rPr lang="en-US" sz="2800" dirty="0"/>
              <a:t>panels</a:t>
            </a:r>
            <a:r>
              <a:rPr lang="en-US" sz="2800" dirty="0" smtClean="0"/>
              <a:t> Auto-configuration</a:t>
            </a:r>
            <a:endParaRPr lang="ru-RU" sz="2800" dirty="0"/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22" y="2563207"/>
            <a:ext cx="590643" cy="590643"/>
          </a:xfrm>
          <a:prstGeom prst="rect">
            <a:avLst/>
          </a:prstGeom>
          <a:effectLst/>
        </p:spPr>
      </p:pic>
      <p:cxnSp>
        <p:nvCxnSpPr>
          <p:cNvPr id="80" name="Straight Arrow Connector 79"/>
          <p:cNvCxnSpPr/>
          <p:nvPr/>
        </p:nvCxnSpPr>
        <p:spPr>
          <a:xfrm>
            <a:off x="8216851" y="3612911"/>
            <a:ext cx="0" cy="5939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 rot="16200000">
            <a:off x="7586964" y="3101319"/>
            <a:ext cx="617697" cy="516441"/>
            <a:chOff x="144079" y="3313775"/>
            <a:chExt cx="803220" cy="671552"/>
          </a:xfrm>
        </p:grpSpPr>
        <p:sp>
          <p:nvSpPr>
            <p:cNvPr id="82" name="Arc 81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83" name="Arc 82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84" name="Arc 83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pic>
        <p:nvPicPr>
          <p:cNvPr id="85" name="Picture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318" y="3120952"/>
            <a:ext cx="477274" cy="443092"/>
          </a:xfrm>
          <a:prstGeom prst="rect">
            <a:avLst/>
          </a:prstGeom>
        </p:spPr>
      </p:pic>
      <p:sp>
        <p:nvSpPr>
          <p:cNvPr id="86" name="TextBox 85"/>
          <p:cNvSpPr txBox="1"/>
          <p:nvPr/>
        </p:nvSpPr>
        <p:spPr>
          <a:xfrm>
            <a:off x="7924800" y="287655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U-Prox</a:t>
            </a:r>
            <a:r>
              <a:rPr lang="ru-RU" sz="1400" b="1" dirty="0" smtClean="0"/>
              <a:t> </a:t>
            </a:r>
            <a:r>
              <a:rPr lang="en-US" sz="1400" b="1" dirty="0" smtClean="0"/>
              <a:t>IC-E </a:t>
            </a:r>
            <a:endParaRPr lang="ru-RU" sz="1400" b="1" dirty="0"/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98964" y="3789393"/>
            <a:ext cx="1094899" cy="1610644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2" y="4039451"/>
            <a:ext cx="392418" cy="800855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343" y="4046114"/>
            <a:ext cx="392418" cy="800855"/>
          </a:xfrm>
          <a:prstGeom prst="rect">
            <a:avLst/>
          </a:prstGeom>
        </p:spPr>
      </p:pic>
      <p:cxnSp>
        <p:nvCxnSpPr>
          <p:cNvPr id="90" name="Straight Arrow Connector 89"/>
          <p:cNvCxnSpPr>
            <a:stCxn id="79" idx="1"/>
          </p:cNvCxnSpPr>
          <p:nvPr/>
        </p:nvCxnSpPr>
        <p:spPr>
          <a:xfrm flipH="1">
            <a:off x="2591929" y="2858529"/>
            <a:ext cx="633893" cy="34168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 rot="1733644">
            <a:off x="1728455" y="2921805"/>
            <a:ext cx="852237" cy="712534"/>
            <a:chOff x="144079" y="3313775"/>
            <a:chExt cx="803220" cy="671552"/>
          </a:xfrm>
        </p:grpSpPr>
        <p:sp>
          <p:nvSpPr>
            <p:cNvPr id="92" name="Arc 91"/>
            <p:cNvSpPr/>
            <p:nvPr/>
          </p:nvSpPr>
          <p:spPr>
            <a:xfrm>
              <a:off x="406143" y="3508741"/>
              <a:ext cx="344770" cy="250735"/>
            </a:xfrm>
            <a:prstGeom prst="arc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93" name="Arc 92"/>
            <p:cNvSpPr/>
            <p:nvPr/>
          </p:nvSpPr>
          <p:spPr>
            <a:xfrm>
              <a:off x="272323" y="3412900"/>
              <a:ext cx="576064" cy="454994"/>
            </a:xfrm>
            <a:prstGeom prst="arc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  <p:sp>
          <p:nvSpPr>
            <p:cNvPr id="94" name="Arc 93"/>
            <p:cNvSpPr/>
            <p:nvPr/>
          </p:nvSpPr>
          <p:spPr>
            <a:xfrm>
              <a:off x="144079" y="3313775"/>
              <a:ext cx="803220" cy="671552"/>
            </a:xfrm>
            <a:prstGeom prst="arc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baseline="-25000"/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682142" y="4803998"/>
            <a:ext cx="1292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U-</a:t>
            </a:r>
            <a:r>
              <a:rPr lang="en-US" sz="1400" b="1" dirty="0" err="1" smtClean="0"/>
              <a:t>Prox</a:t>
            </a:r>
            <a:r>
              <a:rPr lang="ru-RU" sz="1400" b="1" dirty="0" smtClean="0"/>
              <a:t> </a:t>
            </a:r>
            <a:r>
              <a:rPr lang="en-US" sz="1400" b="1" dirty="0" smtClean="0"/>
              <a:t>IP500</a:t>
            </a:r>
            <a:endParaRPr lang="ru-RU" sz="14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1770985" y="3677631"/>
            <a:ext cx="1122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U-Prox</a:t>
            </a:r>
            <a:r>
              <a:rPr lang="ru-RU" sz="1400" b="1" dirty="0" smtClean="0"/>
              <a:t> </a:t>
            </a:r>
            <a:r>
              <a:rPr lang="en-US" sz="1400" b="1" dirty="0" smtClean="0"/>
              <a:t>HE</a:t>
            </a:r>
          </a:p>
          <a:p>
            <a:r>
              <a:rPr lang="en-US" sz="1400" b="1" dirty="0" smtClean="0"/>
              <a:t>U-Prox HW</a:t>
            </a:r>
            <a:endParaRPr lang="ru-RU" sz="14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3612276" y="4784253"/>
            <a:ext cx="1292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U-</a:t>
            </a:r>
            <a:r>
              <a:rPr lang="en-US" sz="1400" b="1" dirty="0" err="1" smtClean="0"/>
              <a:t>Prox</a:t>
            </a:r>
            <a:r>
              <a:rPr lang="ru-RU" sz="1400" b="1" dirty="0" smtClean="0"/>
              <a:t> </a:t>
            </a:r>
            <a:r>
              <a:rPr lang="en-US" sz="1400" b="1" dirty="0" smtClean="0"/>
              <a:t>IP500</a:t>
            </a:r>
            <a:endParaRPr lang="ru-RU" sz="1400" b="1" dirty="0"/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3612276" y="3201717"/>
            <a:ext cx="572917" cy="5946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H="1">
            <a:off x="1013212" y="3663946"/>
            <a:ext cx="549714" cy="4310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3" name="Picture 1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515" y="3115007"/>
            <a:ext cx="590643" cy="590643"/>
          </a:xfrm>
          <a:prstGeom prst="rect">
            <a:avLst/>
          </a:prstGeom>
          <a:effectLst/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944" y="4001518"/>
            <a:ext cx="392418" cy="800855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995" y="4008181"/>
            <a:ext cx="392418" cy="800855"/>
          </a:xfrm>
          <a:prstGeom prst="rect">
            <a:avLst/>
          </a:prstGeom>
        </p:spPr>
      </p:pic>
      <p:cxnSp>
        <p:nvCxnSpPr>
          <p:cNvPr id="106" name="Straight Arrow Connector 105"/>
          <p:cNvCxnSpPr/>
          <p:nvPr/>
        </p:nvCxnSpPr>
        <p:spPr>
          <a:xfrm>
            <a:off x="5791200" y="2952750"/>
            <a:ext cx="1850659" cy="5173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5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6" grpId="0"/>
      <p:bldP spid="97" grpId="0"/>
      <p:bldP spid="9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285750"/>
            <a:ext cx="5334000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U-</a:t>
            </a:r>
            <a:r>
              <a:rPr lang="en-US" sz="1800" dirty="0" err="1" smtClean="0"/>
              <a:t>Prox</a:t>
            </a:r>
            <a:r>
              <a:rPr lang="en-US" sz="1800" dirty="0" smtClean="0"/>
              <a:t> have developed a wide range of wireless RFID readers, including ASK, FSK readers as well as ISO14443A standard readers</a:t>
            </a:r>
            <a:r>
              <a:rPr lang="uk-UA" sz="1800" dirty="0" smtClean="0"/>
              <a:t>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Our </a:t>
            </a:r>
            <a:r>
              <a:rPr lang="en-US" sz="1800" dirty="0"/>
              <a:t>readers</a:t>
            </a:r>
            <a:r>
              <a:rPr lang="en-US" sz="1800" dirty="0" smtClean="0"/>
              <a:t> are unique, when considering multi-standard </a:t>
            </a:r>
            <a:r>
              <a:rPr lang="en-US" sz="1800" dirty="0"/>
              <a:t>tag </a:t>
            </a:r>
            <a:r>
              <a:rPr lang="en-US" sz="1800" dirty="0" smtClean="0"/>
              <a:t>reading &amp; </a:t>
            </a:r>
            <a:r>
              <a:rPr lang="en-US" sz="1800" dirty="0"/>
              <a:t>variety of interfaces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/>
              <a:t>U-Prox Keypad</a:t>
            </a:r>
            <a:r>
              <a:rPr lang="ru-RU" sz="1800" dirty="0"/>
              <a:t> </a:t>
            </a:r>
            <a:r>
              <a:rPr lang="en-US" sz="1800" dirty="0"/>
              <a:t>MF, U-Prox mini </a:t>
            </a:r>
            <a:r>
              <a:rPr lang="en-US" sz="1800" dirty="0" smtClean="0"/>
              <a:t>MF,</a:t>
            </a:r>
            <a:r>
              <a:rPr lang="ru-RU" sz="1800" dirty="0" smtClean="0"/>
              <a:t> </a:t>
            </a:r>
            <a:r>
              <a:rPr lang="en-US" sz="1800" dirty="0"/>
              <a:t>U-Prox IP100 MF</a:t>
            </a:r>
            <a:r>
              <a:rPr lang="ru-RU" sz="1800" dirty="0"/>
              <a:t> </a:t>
            </a:r>
            <a:r>
              <a:rPr lang="en-US" sz="1800" dirty="0" smtClean="0"/>
              <a:t>and </a:t>
            </a:r>
            <a:r>
              <a:rPr lang="en-US" sz="1800" dirty="0"/>
              <a:t>U-Prox IP</a:t>
            </a:r>
            <a:r>
              <a:rPr lang="ru-RU" sz="1800" dirty="0"/>
              <a:t>3</a:t>
            </a:r>
            <a:r>
              <a:rPr lang="en-US" sz="1800" dirty="0"/>
              <a:t>00 MF</a:t>
            </a:r>
            <a:r>
              <a:rPr lang="ru-RU" sz="1800" dirty="0"/>
              <a:t> </a:t>
            </a:r>
            <a:r>
              <a:rPr lang="en-US" sz="1800" dirty="0" smtClean="0"/>
              <a:t>support….</a:t>
            </a:r>
            <a:endParaRPr lang="en-US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ru-RU" sz="1600" dirty="0" err="1">
                <a:cs typeface="Arial" charset="0"/>
              </a:rPr>
              <a:t>Mifare</a:t>
            </a:r>
            <a:r>
              <a:rPr lang="ru-RU" sz="1600" dirty="0">
                <a:cs typeface="Arial" charset="0"/>
              </a:rPr>
              <a:t>® </a:t>
            </a:r>
            <a:r>
              <a:rPr lang="ru-RU" sz="1600" dirty="0" err="1">
                <a:cs typeface="Arial" charset="0"/>
              </a:rPr>
              <a:t>Standard</a:t>
            </a:r>
            <a:endParaRPr lang="en-US" sz="1600" dirty="0">
              <a:cs typeface="Arial" charset="0"/>
            </a:endParaRPr>
          </a:p>
          <a:p>
            <a:pPr lvl="1" algn="just">
              <a:buFont typeface="Courier New" pitchFamily="49" charset="0"/>
              <a:buChar char="o"/>
            </a:pPr>
            <a:r>
              <a:rPr lang="ru-RU" sz="1600" dirty="0" err="1">
                <a:cs typeface="Arial" charset="0"/>
              </a:rPr>
              <a:t>Mifare</a:t>
            </a:r>
            <a:r>
              <a:rPr lang="ru-RU" sz="1600" dirty="0">
                <a:cs typeface="Arial" charset="0"/>
              </a:rPr>
              <a:t>® </a:t>
            </a:r>
            <a:r>
              <a:rPr lang="ru-RU" sz="1600" dirty="0" err="1">
                <a:cs typeface="Arial" charset="0"/>
              </a:rPr>
              <a:t>Hi-Memory</a:t>
            </a:r>
            <a:endParaRPr lang="en-US" sz="1600" dirty="0">
              <a:cs typeface="Arial" charset="0"/>
            </a:endParaRPr>
          </a:p>
          <a:p>
            <a:pPr lvl="1" algn="just">
              <a:buFont typeface="Courier New" pitchFamily="49" charset="0"/>
              <a:buChar char="o"/>
            </a:pPr>
            <a:r>
              <a:rPr lang="ru-RU" sz="1600" dirty="0" err="1">
                <a:cs typeface="Arial" charset="0"/>
              </a:rPr>
              <a:t>Mifare</a:t>
            </a:r>
            <a:r>
              <a:rPr lang="ru-RU" sz="1600" dirty="0">
                <a:cs typeface="Arial" charset="0"/>
              </a:rPr>
              <a:t>® </a:t>
            </a:r>
            <a:r>
              <a:rPr lang="ru-RU" sz="1600" dirty="0" err="1">
                <a:cs typeface="Arial" charset="0"/>
              </a:rPr>
              <a:t>Ultralight</a:t>
            </a:r>
            <a:endParaRPr lang="ru-RU" sz="1600" dirty="0">
              <a:cs typeface="Arial" charset="0"/>
            </a:endParaRP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err="1"/>
              <a:t>Mifare</a:t>
            </a:r>
            <a:r>
              <a:rPr lang="en-US" sz="1600" dirty="0"/>
              <a:t>® Classic 1K, </a:t>
            </a:r>
            <a:endParaRPr lang="ru-RU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err="1"/>
              <a:t>Mifare</a:t>
            </a:r>
            <a:r>
              <a:rPr lang="en-US" sz="1600" dirty="0"/>
              <a:t>® Classic 4K, </a:t>
            </a:r>
            <a:endParaRPr lang="ru-RU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err="1"/>
              <a:t>Mifare</a:t>
            </a:r>
            <a:r>
              <a:rPr lang="en-US" sz="1600" dirty="0"/>
              <a:t>® Classic 7UID, </a:t>
            </a:r>
            <a:endParaRPr lang="ru-RU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err="1"/>
              <a:t>Mifare</a:t>
            </a:r>
            <a:r>
              <a:rPr lang="en-US" sz="1600" dirty="0"/>
              <a:t>® </a:t>
            </a:r>
            <a:r>
              <a:rPr lang="en-US" sz="1600" dirty="0" err="1"/>
              <a:t>DESFire</a:t>
            </a:r>
            <a:endParaRPr lang="en-US" sz="1600" dirty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12754">
            <a:off x="323529" y="2753382"/>
            <a:ext cx="1629314" cy="206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784">
            <a:off x="1933460" y="3603139"/>
            <a:ext cx="897646" cy="9879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500"/>
                    </a14:imgEffect>
                    <a14:imgEffect>
                      <a14:brightnessContrast bright="12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784">
            <a:off x="2408299" y="3676045"/>
            <a:ext cx="931573" cy="9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375506"/>
            <a:ext cx="52836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Desktop proximity reader to simplify </a:t>
            </a:r>
            <a:r>
              <a:rPr lang="en-US" sz="1600" dirty="0" smtClean="0"/>
              <a:t>ID </a:t>
            </a:r>
            <a:r>
              <a:rPr lang="en-US" sz="1600" dirty="0"/>
              <a:t>enrollment.</a:t>
            </a:r>
            <a:r>
              <a:rPr lang="en-US" sz="1600" dirty="0" smtClean="0"/>
              <a:t> </a:t>
            </a:r>
          </a:p>
          <a:p>
            <a:pPr marL="0" indent="0" algn="just">
              <a:buNone/>
            </a:pPr>
            <a:r>
              <a:rPr lang="en-US" sz="1600" dirty="0" smtClean="0"/>
              <a:t>Connect over </a:t>
            </a:r>
            <a:r>
              <a:rPr lang="en-US" sz="1600" dirty="0"/>
              <a:t>USB to client PC or server PC</a:t>
            </a:r>
            <a:r>
              <a:rPr lang="en-US" sz="1600" dirty="0" smtClean="0"/>
              <a:t>.</a:t>
            </a:r>
          </a:p>
          <a:p>
            <a:pPr marL="0" indent="0" algn="just">
              <a:buNone/>
            </a:pPr>
            <a:endParaRPr lang="en-US" sz="16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RF </a:t>
            </a:r>
            <a:r>
              <a:rPr lang="en-US" sz="1400" dirty="0"/>
              <a:t>ID reader:</a:t>
            </a:r>
            <a:r>
              <a:rPr lang="en-US" sz="1400" dirty="0" smtClean="0"/>
              <a:t> 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00" dirty="0" smtClean="0"/>
              <a:t>ASK</a:t>
            </a:r>
            <a:r>
              <a:rPr lang="en-US" sz="1000" dirty="0"/>
              <a:t>, FSK, </a:t>
            </a:r>
            <a:r>
              <a:rPr lang="en-US" sz="1000" dirty="0" smtClean="0"/>
              <a:t>ASK+FSK</a:t>
            </a:r>
            <a:r>
              <a:rPr lang="en-US" sz="1000" dirty="0"/>
              <a:t>, Mifare ISO </a:t>
            </a:r>
            <a:r>
              <a:rPr lang="en-US" sz="1000" dirty="0" smtClean="0"/>
              <a:t>14443A</a:t>
            </a:r>
            <a:endParaRPr lang="en-US" sz="10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Read </a:t>
            </a:r>
            <a:r>
              <a:rPr lang="en-US" sz="1400" dirty="0"/>
              <a:t>Range: </a:t>
            </a:r>
            <a:r>
              <a:rPr lang="en-US" sz="1400" dirty="0" smtClean="0"/>
              <a:t>up to 80mm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Output interface : USB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Material : ABS plastic 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Operation </a:t>
            </a:r>
            <a:r>
              <a:rPr lang="en-US" sz="1400" dirty="0"/>
              <a:t>temperature</a:t>
            </a:r>
            <a:r>
              <a:rPr lang="en-US" sz="1400" dirty="0" smtClean="0"/>
              <a:t> :0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to +50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Dimensions: 112 mm </a:t>
            </a:r>
            <a:r>
              <a:rPr lang="en-US" sz="1400" dirty="0" err="1" smtClean="0"/>
              <a:t>x</a:t>
            </a:r>
            <a:r>
              <a:rPr lang="en-US" sz="1400" dirty="0" smtClean="0"/>
              <a:t> 66 mm x 18 mm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Weight: 100 g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marL="0" indent="0" algn="just">
              <a:buNone/>
            </a:pPr>
            <a:r>
              <a:rPr lang="en-US" sz="1600" dirty="0" smtClean="0"/>
              <a:t>U-Prox Desktop </a:t>
            </a:r>
            <a:r>
              <a:rPr lang="en-US" sz="1600" dirty="0"/>
              <a:t>enables the preparation of</a:t>
            </a:r>
            <a:r>
              <a:rPr lang="en-US" sz="1600" dirty="0" smtClean="0"/>
              <a:t> credential  via encryption </a:t>
            </a:r>
            <a:r>
              <a:rPr lang="en-US" sz="1600" dirty="0"/>
              <a:t>of data </a:t>
            </a:r>
            <a:r>
              <a:rPr lang="en-US" sz="1600" dirty="0" smtClean="0"/>
              <a:t>sectors. </a:t>
            </a:r>
            <a:r>
              <a:rPr lang="en-US" sz="1600" dirty="0"/>
              <a:t>In this case,</a:t>
            </a:r>
            <a:r>
              <a:rPr lang="en-US" sz="1600" dirty="0" smtClean="0"/>
              <a:t> all </a:t>
            </a:r>
            <a:r>
              <a:rPr lang="en-US" sz="1600" dirty="0"/>
              <a:t>the open </a:t>
            </a:r>
            <a:r>
              <a:rPr lang="en-US" sz="1600" dirty="0" smtClean="0"/>
              <a:t>sectors on the card will be encrypted to </a:t>
            </a:r>
            <a:r>
              <a:rPr lang="en-US" sz="1600" dirty="0"/>
              <a:t>prevent</a:t>
            </a:r>
            <a:r>
              <a:rPr lang="en-US" sz="1600" dirty="0" smtClean="0"/>
              <a:t> brute </a:t>
            </a:r>
            <a:r>
              <a:rPr lang="en-US" sz="1600" dirty="0"/>
              <a:t>force attack.</a:t>
            </a:r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Desktop</a:t>
            </a:r>
          </a:p>
        </p:txBody>
      </p:sp>
      <p:pic>
        <p:nvPicPr>
          <p:cNvPr id="1026" name="Picture 2" descr="http://itvsystems.com.ua/images/stuff/thumb/u-prox-deskt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7654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59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WORK\!U-Prox\Russian\U-prox Mini\src.ru\u-prox-mont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63" y="3651870"/>
            <a:ext cx="2170249" cy="127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375506"/>
            <a:ext cx="49788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A new </a:t>
            </a:r>
            <a:r>
              <a:rPr lang="en-US" sz="1600" dirty="0" smtClean="0"/>
              <a:t>line of </a:t>
            </a:r>
            <a:r>
              <a:rPr lang="en-US" sz="1600" dirty="0"/>
              <a:t>proximity readers. Modern looking, extremely slim design with</a:t>
            </a:r>
            <a:r>
              <a:rPr lang="en-US" sz="1600" dirty="0" smtClean="0"/>
              <a:t> many features </a:t>
            </a:r>
            <a:r>
              <a:rPr lang="en-US" sz="1600" dirty="0"/>
              <a:t>in a small</a:t>
            </a:r>
            <a:r>
              <a:rPr lang="en-US" sz="1600" dirty="0" smtClean="0"/>
              <a:t> form factor</a:t>
            </a:r>
            <a:r>
              <a:rPr lang="en-US" sz="1800" dirty="0" smtClean="0"/>
              <a:t>: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RF </a:t>
            </a:r>
            <a:r>
              <a:rPr lang="en-US" sz="1400" dirty="0"/>
              <a:t>ID reader: ASK, FSK, ASK+FSK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Read </a:t>
            </a:r>
            <a:r>
              <a:rPr lang="en-US" sz="1400" dirty="0"/>
              <a:t>Range: </a:t>
            </a:r>
            <a:r>
              <a:rPr lang="en-US" sz="1400" dirty="0" smtClean="0"/>
              <a:t>up to 60mm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Output interfaces: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 smtClean="0"/>
              <a:t>Wiegand 26/37/42/Auto (W2/W3/W4/WS);</a:t>
            </a:r>
            <a:endParaRPr lang="en-US" sz="1050" dirty="0"/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RS-232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 err="1" smtClean="0"/>
              <a:t>TouchMemory</a:t>
            </a:r>
            <a:endParaRPr lang="en-US" sz="1050" dirty="0" smtClean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Voltage: 4.7 to16 </a:t>
            </a:r>
            <a:r>
              <a:rPr lang="en-US" sz="1400" dirty="0"/>
              <a:t>VDC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/>
              <a:t>Voltage </a:t>
            </a:r>
            <a:r>
              <a:rPr lang="en-US" sz="1400" dirty="0" smtClean="0"/>
              <a:t>ripple: 500mV@12VDC </a:t>
            </a:r>
            <a:endParaRPr lang="en-US" sz="1400" dirty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Material: ABS plastic 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Operation temperature: -35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to +60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</a:t>
            </a:r>
            <a:endParaRPr lang="en-US" sz="1400" dirty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Dimensions: 80 mm x 45 mm </a:t>
            </a:r>
            <a:r>
              <a:rPr lang="en-US" sz="1400" dirty="0" err="1" smtClean="0"/>
              <a:t>x</a:t>
            </a:r>
            <a:r>
              <a:rPr lang="en-US" sz="1400" dirty="0" smtClean="0"/>
              <a:t> 12.5 mm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Weight: 65 g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Easy to install</a:t>
            </a:r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mini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1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350" y="1995686"/>
            <a:ext cx="682668" cy="123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4" y="1828662"/>
            <a:ext cx="682608" cy="12346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2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88" y="2283718"/>
            <a:ext cx="700309" cy="123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WORK\!U-Prox\Russian\U-prox Mini\src.ru\u-prox-mont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63" y="3651870"/>
            <a:ext cx="2170249" cy="127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375506"/>
            <a:ext cx="49788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A new </a:t>
            </a:r>
            <a:r>
              <a:rPr lang="en-US" sz="1600" dirty="0" smtClean="0"/>
              <a:t>line of </a:t>
            </a:r>
            <a:r>
              <a:rPr lang="en-US" sz="1600" dirty="0"/>
              <a:t>proximity readers. Modern looking, extremely slim design with</a:t>
            </a:r>
            <a:r>
              <a:rPr lang="en-US" sz="1600" dirty="0" smtClean="0"/>
              <a:t> many features </a:t>
            </a:r>
            <a:r>
              <a:rPr lang="en-US" sz="1600" dirty="0"/>
              <a:t>in a small</a:t>
            </a:r>
            <a:r>
              <a:rPr lang="en-US" sz="1600" dirty="0" smtClean="0"/>
              <a:t> form factor</a:t>
            </a:r>
            <a:r>
              <a:rPr lang="en-US" sz="1800" dirty="0" smtClean="0"/>
              <a:t>: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RF </a:t>
            </a:r>
            <a:r>
              <a:rPr lang="en-US" sz="1400" dirty="0"/>
              <a:t>ID </a:t>
            </a:r>
            <a:r>
              <a:rPr lang="en-US" sz="1400" dirty="0" smtClean="0"/>
              <a:t>reader: </a:t>
            </a:r>
          </a:p>
          <a:p>
            <a:pPr lvl="2" algn="just">
              <a:buFont typeface="Courier New" pitchFamily="49" charset="0"/>
              <a:buChar char="o"/>
            </a:pPr>
            <a:r>
              <a:rPr lang="ru-RU" sz="1000" dirty="0" smtClean="0">
                <a:cs typeface="Arial" charset="0"/>
              </a:rPr>
              <a:t>Mifare</a:t>
            </a:r>
            <a:r>
              <a:rPr lang="ru-RU" sz="1000" dirty="0">
                <a:cs typeface="Arial" charset="0"/>
              </a:rPr>
              <a:t>® </a:t>
            </a:r>
            <a:r>
              <a:rPr lang="ru-RU" sz="1000" dirty="0" smtClean="0">
                <a:cs typeface="Arial" charset="0"/>
              </a:rPr>
              <a:t>Standard</a:t>
            </a:r>
            <a:r>
              <a:rPr lang="en-US" sz="1000" dirty="0" smtClean="0">
                <a:cs typeface="Arial" charset="0"/>
              </a:rPr>
              <a:t>, </a:t>
            </a:r>
            <a:r>
              <a:rPr lang="ru-RU" sz="1000" dirty="0" err="1" smtClean="0">
                <a:cs typeface="Arial" charset="0"/>
              </a:rPr>
              <a:t>Mifare</a:t>
            </a:r>
            <a:r>
              <a:rPr lang="ru-RU" sz="1000" dirty="0">
                <a:cs typeface="Arial" charset="0"/>
              </a:rPr>
              <a:t>® </a:t>
            </a:r>
            <a:r>
              <a:rPr lang="ru-RU" sz="1000" dirty="0" err="1" smtClean="0">
                <a:cs typeface="Arial" charset="0"/>
              </a:rPr>
              <a:t>Hi-Memory</a:t>
            </a:r>
            <a:r>
              <a:rPr lang="en-US" sz="1000" dirty="0" smtClean="0">
                <a:cs typeface="Arial" charset="0"/>
              </a:rPr>
              <a:t>, </a:t>
            </a:r>
            <a:r>
              <a:rPr lang="ru-RU" sz="1000" dirty="0" err="1" smtClean="0">
                <a:cs typeface="Arial" charset="0"/>
              </a:rPr>
              <a:t>Mifare</a:t>
            </a:r>
            <a:r>
              <a:rPr lang="ru-RU" sz="1000" dirty="0">
                <a:cs typeface="Arial" charset="0"/>
              </a:rPr>
              <a:t>® </a:t>
            </a:r>
            <a:r>
              <a:rPr lang="ru-RU" sz="1000" dirty="0" err="1" smtClean="0">
                <a:cs typeface="Arial" charset="0"/>
              </a:rPr>
              <a:t>Ultralight</a:t>
            </a:r>
            <a:r>
              <a:rPr lang="en-US" sz="1000" dirty="0" smtClean="0">
                <a:cs typeface="Arial" charset="0"/>
              </a:rPr>
              <a:t>, </a:t>
            </a:r>
            <a:r>
              <a:rPr lang="en-US" sz="1000" dirty="0" err="1" smtClean="0"/>
              <a:t>Mifare</a:t>
            </a:r>
            <a:r>
              <a:rPr lang="en-US" sz="1000" dirty="0"/>
              <a:t>® Classic 1K, </a:t>
            </a:r>
            <a:r>
              <a:rPr lang="en-US" sz="1000" dirty="0" err="1" smtClean="0"/>
              <a:t>Mifare</a:t>
            </a:r>
            <a:r>
              <a:rPr lang="en-US" sz="1000" dirty="0"/>
              <a:t>® Classic 4K, </a:t>
            </a:r>
            <a:r>
              <a:rPr lang="en-US" sz="1000" dirty="0" err="1" smtClean="0"/>
              <a:t>Mifare</a:t>
            </a:r>
            <a:r>
              <a:rPr lang="en-US" sz="1000" dirty="0"/>
              <a:t>® Classic 7UID, </a:t>
            </a:r>
            <a:r>
              <a:rPr lang="en-US" sz="1000" dirty="0" err="1" smtClean="0"/>
              <a:t>Mifare</a:t>
            </a:r>
            <a:r>
              <a:rPr lang="en-US" sz="1000" dirty="0"/>
              <a:t>® </a:t>
            </a:r>
            <a:r>
              <a:rPr lang="en-US" sz="1000" dirty="0" err="1"/>
              <a:t>DESFire</a:t>
            </a:r>
            <a:endParaRPr lang="en-US" sz="10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Read </a:t>
            </a:r>
            <a:r>
              <a:rPr lang="en-US" sz="1400" dirty="0"/>
              <a:t>Range: </a:t>
            </a:r>
            <a:r>
              <a:rPr lang="en-US" sz="1400" dirty="0" smtClean="0"/>
              <a:t>up to 50mm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Output interfaces: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 smtClean="0"/>
              <a:t>Wiegand 26/32/37/40/42</a:t>
            </a:r>
            <a:endParaRPr lang="en-US" sz="1050" dirty="0"/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RS-232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 err="1" smtClean="0"/>
              <a:t>TouchMemory</a:t>
            </a:r>
            <a:endParaRPr lang="en-US" sz="1050" dirty="0" smtClean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Voltage: 9 to16 </a:t>
            </a:r>
            <a:r>
              <a:rPr lang="en-US" sz="1400" dirty="0"/>
              <a:t>VDC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/>
              <a:t>Voltage </a:t>
            </a:r>
            <a:r>
              <a:rPr lang="en-US" sz="1400" dirty="0" smtClean="0"/>
              <a:t>ripple	: 500mV@12VDC </a:t>
            </a:r>
            <a:endParaRPr lang="en-US" sz="1400" dirty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Material: ABS plastic 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Operation temperature: -35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to+60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</a:t>
            </a:r>
            <a:endParaRPr lang="en-US" sz="1400" dirty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Dimensions: 80 mm x 45 mm </a:t>
            </a:r>
            <a:r>
              <a:rPr lang="en-US" sz="1400" dirty="0" err="1" smtClean="0"/>
              <a:t>x</a:t>
            </a:r>
            <a:r>
              <a:rPr lang="en-US" sz="1400" dirty="0" smtClean="0"/>
              <a:t> 12.5 mm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Weight: 65 </a:t>
            </a:r>
            <a:r>
              <a:rPr lang="en-US" sz="1400" dirty="0" err="1" smtClean="0"/>
              <a:t>g</a:t>
            </a:r>
            <a:endParaRPr lang="en-US" sz="14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mini MF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1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350" y="1995686"/>
            <a:ext cx="682668" cy="123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4" y="1828662"/>
            <a:ext cx="682608" cy="12346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2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88" y="2283718"/>
            <a:ext cx="700309" cy="123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483518"/>
            <a:ext cx="49788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Modern looking, </a:t>
            </a:r>
            <a:r>
              <a:rPr lang="en-US" sz="1600" dirty="0" smtClean="0"/>
              <a:t>slim </a:t>
            </a:r>
            <a:r>
              <a:rPr lang="en-US" sz="1600" dirty="0"/>
              <a:t>design </a:t>
            </a:r>
            <a:r>
              <a:rPr lang="en-US" sz="1600" dirty="0" smtClean="0"/>
              <a:t>proximity reader with keypad: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RFID </a:t>
            </a:r>
            <a:r>
              <a:rPr lang="en-US" sz="1400" dirty="0"/>
              <a:t>reader: ASK, FSK, </a:t>
            </a:r>
            <a:r>
              <a:rPr lang="en-US" sz="1400" dirty="0" smtClean="0"/>
              <a:t>ASK+FSK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Built-in keypad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Read </a:t>
            </a:r>
            <a:r>
              <a:rPr lang="en-US" sz="1400" dirty="0"/>
              <a:t>Range: up to </a:t>
            </a:r>
            <a:r>
              <a:rPr lang="en-US" sz="1400" dirty="0" smtClean="0"/>
              <a:t>100mm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Output interfaces: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Wiegand 26/37/42/Auto (W2/W3/W4/WS);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RS-232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 smtClean="0"/>
              <a:t>Touch Memory</a:t>
            </a:r>
            <a:endParaRPr lang="en-US" sz="1050" dirty="0"/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Voltage: 9 to16 </a:t>
            </a:r>
            <a:r>
              <a:rPr lang="en-US" sz="1400" dirty="0"/>
              <a:t>VDC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/>
              <a:t>Voltage </a:t>
            </a:r>
            <a:r>
              <a:rPr lang="en-US" sz="1400" dirty="0" smtClean="0"/>
              <a:t>ripple: 500mV@12VDC 		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Material: ABS plastic 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Operation temperature: 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to +55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</a:t>
            </a:r>
            <a:endParaRPr lang="en-US" sz="1400" dirty="0"/>
          </a:p>
          <a:p>
            <a:pPr lvl="1">
              <a:buFont typeface="Courier New" pitchFamily="49" charset="0"/>
              <a:buChar char="o"/>
            </a:pPr>
            <a:r>
              <a:rPr lang="en-US" sz="1400" dirty="0"/>
              <a:t>Dimensions</a:t>
            </a:r>
            <a:r>
              <a:rPr lang="en-US" sz="1400" dirty="0" smtClean="0"/>
              <a:t>: 120 mm </a:t>
            </a:r>
            <a:r>
              <a:rPr lang="en-US" sz="1400" dirty="0" err="1" smtClean="0"/>
              <a:t>x</a:t>
            </a:r>
            <a:r>
              <a:rPr lang="en-US" sz="1400" dirty="0" smtClean="0"/>
              <a:t> 66 mm </a:t>
            </a:r>
            <a:r>
              <a:rPr lang="en-US" sz="1400" dirty="0" err="1" smtClean="0"/>
              <a:t>x</a:t>
            </a:r>
            <a:r>
              <a:rPr lang="en-US" sz="1400" dirty="0" smtClean="0"/>
              <a:t> 18 mm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Weight: 140 g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Easy to install</a:t>
            </a:r>
            <a:endParaRPr lang="en-US" sz="14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Keypad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140" y="1534689"/>
            <a:ext cx="1162442" cy="206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WORK\!U-Prox\Russian\U-Prox Keypad\src\U-Prox100-сборка-rot 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81" y="3690001"/>
            <a:ext cx="2297510" cy="130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20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483518"/>
            <a:ext cx="49788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Modern looking, </a:t>
            </a:r>
            <a:r>
              <a:rPr lang="en-US" sz="1600" dirty="0" smtClean="0"/>
              <a:t>slim </a:t>
            </a:r>
            <a:r>
              <a:rPr lang="en-US" sz="1600" dirty="0"/>
              <a:t>design </a:t>
            </a:r>
            <a:r>
              <a:rPr lang="en-US" sz="1600" dirty="0" smtClean="0"/>
              <a:t>proximity reader with keypad:</a:t>
            </a:r>
          </a:p>
          <a:p>
            <a:pPr marL="0" indent="0" algn="just">
              <a:buNone/>
            </a:pPr>
            <a:endParaRPr lang="en-US" sz="16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RF ID </a:t>
            </a:r>
            <a:r>
              <a:rPr lang="en-US" sz="1400" dirty="0" smtClean="0"/>
              <a:t>reader:</a:t>
            </a:r>
          </a:p>
          <a:p>
            <a:pPr lvl="2" algn="just">
              <a:buFont typeface="Courier New" pitchFamily="49" charset="0"/>
              <a:buChar char="o"/>
            </a:pPr>
            <a:r>
              <a:rPr lang="ru-RU" sz="1000" dirty="0" smtClean="0">
                <a:cs typeface="Arial" charset="0"/>
              </a:rPr>
              <a:t>Mifare</a:t>
            </a:r>
            <a:r>
              <a:rPr lang="ru-RU" sz="1000" dirty="0">
                <a:cs typeface="Arial" charset="0"/>
              </a:rPr>
              <a:t>® Standard</a:t>
            </a:r>
            <a:r>
              <a:rPr lang="en-US" sz="1000" dirty="0">
                <a:cs typeface="Arial" charset="0"/>
              </a:rPr>
              <a:t>, </a:t>
            </a:r>
            <a:r>
              <a:rPr lang="ru-RU" sz="1000" dirty="0" err="1">
                <a:cs typeface="Arial" charset="0"/>
              </a:rPr>
              <a:t>Mifare</a:t>
            </a:r>
            <a:r>
              <a:rPr lang="ru-RU" sz="1000" dirty="0">
                <a:cs typeface="Arial" charset="0"/>
              </a:rPr>
              <a:t>® </a:t>
            </a:r>
            <a:r>
              <a:rPr lang="ru-RU" sz="1000" dirty="0" err="1">
                <a:cs typeface="Arial" charset="0"/>
              </a:rPr>
              <a:t>Hi-Memory</a:t>
            </a:r>
            <a:r>
              <a:rPr lang="en-US" sz="1000" dirty="0">
                <a:cs typeface="Arial" charset="0"/>
              </a:rPr>
              <a:t>, </a:t>
            </a:r>
            <a:r>
              <a:rPr lang="ru-RU" sz="1000" dirty="0" err="1">
                <a:cs typeface="Arial" charset="0"/>
              </a:rPr>
              <a:t>Mifare</a:t>
            </a:r>
            <a:r>
              <a:rPr lang="ru-RU" sz="1000" dirty="0">
                <a:cs typeface="Arial" charset="0"/>
              </a:rPr>
              <a:t>® </a:t>
            </a:r>
            <a:r>
              <a:rPr lang="ru-RU" sz="1000" dirty="0" err="1">
                <a:cs typeface="Arial" charset="0"/>
              </a:rPr>
              <a:t>Ultralight</a:t>
            </a:r>
            <a:r>
              <a:rPr lang="en-US" sz="1000" dirty="0">
                <a:cs typeface="Arial" charset="0"/>
              </a:rPr>
              <a:t>, </a:t>
            </a:r>
            <a:r>
              <a:rPr lang="en-US" sz="1000" dirty="0" err="1"/>
              <a:t>Mifare</a:t>
            </a:r>
            <a:r>
              <a:rPr lang="en-US" sz="1000" dirty="0"/>
              <a:t>® Classic 1K, </a:t>
            </a:r>
            <a:r>
              <a:rPr lang="en-US" sz="1000" dirty="0" err="1"/>
              <a:t>Mifare</a:t>
            </a:r>
            <a:r>
              <a:rPr lang="en-US" sz="1000" dirty="0"/>
              <a:t>® Classic 4K, </a:t>
            </a:r>
            <a:r>
              <a:rPr lang="en-US" sz="1000" dirty="0" err="1"/>
              <a:t>Mifare</a:t>
            </a:r>
            <a:r>
              <a:rPr lang="en-US" sz="1000" dirty="0"/>
              <a:t>® Classic 7UID, </a:t>
            </a:r>
            <a:r>
              <a:rPr lang="en-US" sz="1000" dirty="0" err="1"/>
              <a:t>Mifare</a:t>
            </a:r>
            <a:r>
              <a:rPr lang="en-US" sz="1000" dirty="0"/>
              <a:t>® </a:t>
            </a:r>
            <a:r>
              <a:rPr lang="en-US" sz="1000" dirty="0" err="1" smtClean="0"/>
              <a:t>DESFire</a:t>
            </a:r>
            <a:endParaRPr lang="en-US" sz="10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Built-in keypad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Read </a:t>
            </a:r>
            <a:r>
              <a:rPr lang="en-US" sz="1400" dirty="0"/>
              <a:t>Range: up to </a:t>
            </a:r>
            <a:r>
              <a:rPr lang="en-US" sz="1400" dirty="0" smtClean="0"/>
              <a:t>50mm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Output interfaces: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Wiegand 26/37/42/Auto (W2/W3/W4/WS);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/>
              <a:t>RS-232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050" dirty="0" smtClean="0"/>
              <a:t>Touch Memory</a:t>
            </a:r>
            <a:endParaRPr lang="en-US" sz="105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Voltage: 9 to16 </a:t>
            </a:r>
            <a:r>
              <a:rPr lang="en-US" sz="1400" dirty="0"/>
              <a:t>VDC</a:t>
            </a:r>
          </a:p>
          <a:p>
            <a:pPr lvl="1">
              <a:buFont typeface="Courier New" pitchFamily="49" charset="0"/>
              <a:buChar char="o"/>
            </a:pPr>
            <a:r>
              <a:rPr lang="en-US" sz="1400" dirty="0" smtClean="0"/>
              <a:t>Voltage ripple: 500mV@12VDC 		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Material: ABS plastic 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Operation temperature: 	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to +55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Dimensions:</a:t>
            </a:r>
            <a:r>
              <a:rPr lang="en-US" sz="1400" dirty="0" smtClean="0"/>
              <a:t> 120 mm </a:t>
            </a:r>
            <a:r>
              <a:rPr lang="en-US" sz="1400" dirty="0" err="1" smtClean="0"/>
              <a:t>x</a:t>
            </a:r>
            <a:r>
              <a:rPr lang="en-US" sz="1400" dirty="0" smtClean="0"/>
              <a:t> 65 mm </a:t>
            </a:r>
            <a:r>
              <a:rPr lang="en-US" sz="1400" dirty="0" err="1" smtClean="0"/>
              <a:t>x</a:t>
            </a:r>
            <a:r>
              <a:rPr lang="en-US" sz="1400" dirty="0" smtClean="0"/>
              <a:t> 18 mm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Weight:140 </a:t>
            </a:r>
            <a:r>
              <a:rPr lang="en-US" sz="1400" dirty="0" err="1" smtClean="0"/>
              <a:t>g</a:t>
            </a:r>
            <a:endParaRPr lang="en-US" sz="14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Keypad MF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140" y="1534689"/>
            <a:ext cx="1162442" cy="206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WORK\!U-Prox\Russian\U-Prox Keypad\src\U-Prox100-сборка-rot 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81" y="3690001"/>
            <a:ext cx="2297510" cy="130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94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WORK\!U-Prox\Russian\U-prox Mini\src.ru\u-prox-mont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63" y="3651870"/>
            <a:ext cx="2170249" cy="127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375506"/>
            <a:ext cx="49788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A new </a:t>
            </a:r>
            <a:r>
              <a:rPr lang="en-US" sz="1600" dirty="0" smtClean="0"/>
              <a:t>line of </a:t>
            </a:r>
            <a:r>
              <a:rPr lang="en-US" sz="1600" dirty="0"/>
              <a:t>proximity readers. Modern looking, extremely slim design with</a:t>
            </a:r>
            <a:r>
              <a:rPr lang="en-US" sz="1600" dirty="0" smtClean="0"/>
              <a:t> many features </a:t>
            </a:r>
            <a:r>
              <a:rPr lang="en-US" sz="1600" dirty="0"/>
              <a:t>in a small</a:t>
            </a:r>
            <a:r>
              <a:rPr lang="en-US" sz="1600" dirty="0" smtClean="0"/>
              <a:t> form factor</a:t>
            </a:r>
            <a:r>
              <a:rPr lang="en-US" sz="1800" dirty="0" smtClean="0"/>
              <a:t>: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RF </a:t>
            </a:r>
            <a:r>
              <a:rPr lang="en-US" sz="1400" dirty="0"/>
              <a:t>ID reader: ASK, FSK, ASK+FSK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Read </a:t>
            </a:r>
            <a:r>
              <a:rPr lang="en-US" sz="1400" dirty="0"/>
              <a:t>Range: </a:t>
            </a:r>
            <a:r>
              <a:rPr lang="en-US" sz="1400" dirty="0" smtClean="0"/>
              <a:t>up to </a:t>
            </a:r>
            <a:r>
              <a:rPr lang="en-US" sz="1400" dirty="0"/>
              <a:t>6</a:t>
            </a:r>
            <a:r>
              <a:rPr lang="en-US" sz="1400" dirty="0" smtClean="0"/>
              <a:t>0mm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Output interface: RS-485,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cable </a:t>
            </a:r>
            <a:r>
              <a:rPr lang="en-US" sz="1000" dirty="0"/>
              <a:t>length up </a:t>
            </a:r>
            <a:r>
              <a:rPr lang="en-US" sz="1000" dirty="0" smtClean="0"/>
              <a:t>to 1000 </a:t>
            </a:r>
            <a:r>
              <a:rPr lang="en-US" sz="1000" dirty="0"/>
              <a:t>m</a:t>
            </a:r>
            <a:endParaRPr lang="en-US" sz="65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Voltage: 9 to 16 VDC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Voltage ripple	: 500mV@12VDC 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Material: ABS plastic 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Operation temperature: 	-35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to +60</a:t>
            </a:r>
            <a:r>
              <a:rPr lang="en-US" sz="1400" baseline="30000" dirty="0" smtClean="0"/>
              <a:t>0</a:t>
            </a:r>
            <a:r>
              <a:rPr lang="en-US" sz="1400" dirty="0" smtClean="0"/>
              <a:t>C </a:t>
            </a:r>
            <a:endParaRPr lang="en-US" sz="14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Dimensions: 80 mm x 45 mm </a:t>
            </a:r>
            <a:r>
              <a:rPr lang="en-US" sz="1400" dirty="0" err="1" smtClean="0"/>
              <a:t>x</a:t>
            </a:r>
            <a:r>
              <a:rPr lang="en-US" sz="1400" dirty="0" smtClean="0"/>
              <a:t> 12.5 mm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Weight: 70 g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Easy to install</a:t>
            </a:r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mini 485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1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350" y="1995686"/>
            <a:ext cx="682668" cy="123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4" y="1828662"/>
            <a:ext cx="682608" cy="12346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2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88" y="2283718"/>
            <a:ext cx="700309" cy="123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047750"/>
            <a:ext cx="481183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/>
              <a:t>U-</a:t>
            </a:r>
            <a:r>
              <a:rPr lang="en-US" sz="1800" dirty="0" err="1" smtClean="0"/>
              <a:t>Prox</a:t>
            </a:r>
            <a:r>
              <a:rPr lang="en-US" sz="1800" dirty="0" smtClean="0"/>
              <a:t> IP  Access Control Panels incorporate  </a:t>
            </a:r>
            <a:r>
              <a:rPr lang="en-US" sz="1800" dirty="0"/>
              <a:t>embedded Wi-Fi and Ethernet </a:t>
            </a:r>
            <a:r>
              <a:rPr lang="en-US" sz="1800" dirty="0" smtClean="0"/>
              <a:t>chip sets.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marL="0" indent="446088" algn="just">
              <a:buNone/>
            </a:pPr>
            <a:r>
              <a:rPr lang="en-US" sz="1400" b="1" dirty="0" smtClean="0"/>
              <a:t>Wi-Fi :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IEEE 802.11b/g/n </a:t>
            </a:r>
            <a:r>
              <a:rPr lang="en-US" sz="1400" dirty="0"/>
              <a:t>compatible</a:t>
            </a:r>
            <a:endParaRPr lang="en-US" sz="14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Open</a:t>
            </a:r>
            <a:r>
              <a:rPr lang="en-US" sz="1400" dirty="0"/>
              <a:t>, WPA-PSK, </a:t>
            </a:r>
            <a:r>
              <a:rPr lang="en-US" sz="1400" dirty="0" smtClean="0"/>
              <a:t>WPA2-PSK encryption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DHCP and DNS support</a:t>
            </a:r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  <a:p>
            <a:pPr marL="457200" lvl="1" indent="0" algn="just">
              <a:buNone/>
            </a:pPr>
            <a:r>
              <a:rPr lang="en-US" sz="1400" b="1" dirty="0" smtClean="0"/>
              <a:t>Ethernet :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IEEE 802.3 compatible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100 Mbit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4 wire cable </a:t>
            </a:r>
            <a:r>
              <a:rPr lang="en-US" sz="1400" dirty="0" smtClean="0"/>
              <a:t>connection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/>
              <a:t>DHCP and DNS support</a:t>
            </a:r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3200" b="1" dirty="0"/>
              <a:t>Wi-Fi</a:t>
            </a:r>
            <a:r>
              <a:rPr lang="en-US" sz="3200" b="1" dirty="0" smtClean="0"/>
              <a:t> &amp; </a:t>
            </a:r>
            <a:r>
              <a:rPr lang="en-US" sz="3200" b="1" dirty="0"/>
              <a:t>Ethernet</a:t>
            </a:r>
          </a:p>
        </p:txBody>
      </p:sp>
      <p:pic>
        <p:nvPicPr>
          <p:cNvPr id="10245" name="Picture 5" descr="D:\WORK\!ACS English\Beware-of-Wi-Fi-Ready-LCD-TVs-That-Aren-t-In-Fact-Wi-Fi-Read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37734"/>
            <a:ext cx="340742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44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ded.co.uk/productphotos/app-page-images/mifare-p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08" y="2443273"/>
            <a:ext cx="3370276" cy="195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92" y="2686807"/>
            <a:ext cx="924854" cy="167286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3347864" y="3170059"/>
            <a:ext cx="1584176" cy="18002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Right Arrow 11"/>
          <p:cNvSpPr/>
          <p:nvPr/>
        </p:nvSpPr>
        <p:spPr>
          <a:xfrm rot="10800000">
            <a:off x="3275856" y="4034155"/>
            <a:ext cx="1584176" cy="180020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Rounded Rectangular Callout 12"/>
          <p:cNvSpPr/>
          <p:nvPr/>
        </p:nvSpPr>
        <p:spPr>
          <a:xfrm>
            <a:off x="3267597" y="2518929"/>
            <a:ext cx="1431777" cy="432048"/>
          </a:xfrm>
          <a:prstGeom prst="wedgeRoundRectCallout">
            <a:avLst>
              <a:gd name="adj1" fmla="val -13320"/>
              <a:gd name="adj2" fmla="val 8739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/>
              <a:t>?</a:t>
            </a:r>
            <a:endParaRPr lang="uk-UA" dirty="0"/>
          </a:p>
        </p:txBody>
      </p:sp>
      <p:sp>
        <p:nvSpPr>
          <p:cNvPr id="14" name="Rounded Rectangle 13"/>
          <p:cNvSpPr/>
          <p:nvPr/>
        </p:nvSpPr>
        <p:spPr>
          <a:xfrm>
            <a:off x="3419872" y="2662945"/>
            <a:ext cx="1008112" cy="18307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*******</a:t>
            </a:r>
            <a:endParaRPr lang="uk-UA" dirty="0"/>
          </a:p>
        </p:txBody>
      </p:sp>
      <p:sp>
        <p:nvSpPr>
          <p:cNvPr id="15" name="Rounded Rectangular Callout 14"/>
          <p:cNvSpPr/>
          <p:nvPr/>
        </p:nvSpPr>
        <p:spPr>
          <a:xfrm>
            <a:off x="3419997" y="4587974"/>
            <a:ext cx="3742803" cy="432048"/>
          </a:xfrm>
          <a:prstGeom prst="wedgeRoundRectCallout">
            <a:avLst>
              <a:gd name="adj1" fmla="val -38863"/>
              <a:gd name="adj2" fmla="val -13171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 smtClean="0"/>
              <a:t>Section A is encrypted with this password</a:t>
            </a:r>
            <a:endParaRPr lang="uk-UA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375506"/>
            <a:ext cx="4978896" cy="16201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 smtClean="0"/>
              <a:t>MF</a:t>
            </a:r>
            <a:r>
              <a:rPr lang="uk-UA" sz="1600" dirty="0" smtClean="0"/>
              <a:t> </a:t>
            </a:r>
            <a:r>
              <a:rPr lang="en-US" sz="1600" dirty="0"/>
              <a:t>r</a:t>
            </a:r>
            <a:r>
              <a:rPr lang="en-US" sz="1600" dirty="0" smtClean="0"/>
              <a:t>eaders support </a:t>
            </a:r>
            <a:r>
              <a:rPr lang="en-US" sz="1600" dirty="0"/>
              <a:t>a mode in which they</a:t>
            </a:r>
            <a:r>
              <a:rPr lang="en-US" sz="1600" dirty="0" smtClean="0"/>
              <a:t> read </a:t>
            </a:r>
            <a:r>
              <a:rPr lang="en-US" sz="1600" dirty="0"/>
              <a:t>out only the </a:t>
            </a:r>
            <a:r>
              <a:rPr lang="en-US" sz="1600" dirty="0" smtClean="0"/>
              <a:t>code</a:t>
            </a:r>
            <a:r>
              <a:rPr lang="ru-RU" sz="1600" dirty="0" smtClean="0"/>
              <a:t> </a:t>
            </a:r>
            <a:r>
              <a:rPr lang="en-US" sz="1600" dirty="0" smtClean="0"/>
              <a:t>of the credential with specially encrypted sectors.</a:t>
            </a:r>
            <a:endParaRPr lang="en-US" sz="1600" dirty="0"/>
          </a:p>
          <a:p>
            <a:pPr marL="0" indent="0" algn="just">
              <a:buNone/>
            </a:pPr>
            <a:r>
              <a:rPr lang="en-US" sz="1600" dirty="0"/>
              <a:t>In addition, the</a:t>
            </a:r>
            <a:r>
              <a:rPr lang="en-US" sz="1600" dirty="0" smtClean="0"/>
              <a:t> U</a:t>
            </a:r>
            <a:r>
              <a:rPr lang="en-US" sz="1600" dirty="0"/>
              <a:t>-Prox mini </a:t>
            </a:r>
            <a:r>
              <a:rPr lang="en-US" sz="1600" dirty="0" smtClean="0"/>
              <a:t>MF reader enables the preparation of credentials via encryption of data sectors. In this case, all the open sectors on the card will be encrypted to prevent brute force attack.</a:t>
            </a:r>
          </a:p>
          <a:p>
            <a:pPr marL="0" indent="0" algn="just">
              <a:buNone/>
            </a:pPr>
            <a:endParaRPr lang="en-US" sz="1050" dirty="0" smtClean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Proximity readers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err="1" smtClean="0"/>
              <a:t>Mifare</a:t>
            </a:r>
            <a:r>
              <a:rPr lang="en-US" sz="2400" b="1" dirty="0" smtClean="0"/>
              <a:t> personification</a:t>
            </a:r>
          </a:p>
        </p:txBody>
      </p:sp>
    </p:spTree>
    <p:extLst>
      <p:ext uri="{BB962C8B-B14F-4D97-AF65-F5344CB8AC3E}">
        <p14:creationId xmlns:p14="http://schemas.microsoft.com/office/powerpoint/2010/main" val="173071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7904" y="375506"/>
            <a:ext cx="497889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/>
              <a:t>Wiegand to RS485 </a:t>
            </a:r>
            <a:r>
              <a:rPr lang="en-US" sz="1800" dirty="0" smtClean="0"/>
              <a:t>converter. </a:t>
            </a:r>
            <a:r>
              <a:rPr lang="en-US" sz="1800" dirty="0"/>
              <a:t>Can be used to connect Wiegand </a:t>
            </a:r>
            <a:r>
              <a:rPr lang="en-US" sz="1800" dirty="0" smtClean="0"/>
              <a:t>readers to an elevator control panel. </a:t>
            </a:r>
          </a:p>
          <a:p>
            <a:pPr marL="0" indent="0" algn="just">
              <a:buNone/>
            </a:pPr>
            <a:r>
              <a:rPr lang="en-US" sz="1800" dirty="0"/>
              <a:t>Using two </a:t>
            </a:r>
            <a:r>
              <a:rPr lang="en-US" sz="1800" dirty="0" smtClean="0"/>
              <a:t>converters</a:t>
            </a:r>
            <a:r>
              <a:rPr lang="en-US" sz="1800" smtClean="0"/>
              <a:t>, ACS </a:t>
            </a:r>
            <a:r>
              <a:rPr lang="en-US" sz="1800" dirty="0"/>
              <a:t>and </a:t>
            </a:r>
            <a:r>
              <a:rPr lang="en-US" sz="1800" dirty="0" smtClean="0"/>
              <a:t>U-Prox </a:t>
            </a:r>
            <a:r>
              <a:rPr lang="en-US" sz="1800" dirty="0"/>
              <a:t>mini 485 reader </a:t>
            </a:r>
            <a:r>
              <a:rPr lang="en-US" sz="1800" dirty="0" smtClean="0"/>
              <a:t>can </a:t>
            </a:r>
            <a:r>
              <a:rPr lang="en-US" sz="1800" dirty="0"/>
              <a:t>be</a:t>
            </a:r>
            <a:r>
              <a:rPr lang="en-US" sz="1800" dirty="0" smtClean="0"/>
              <a:t> connected over a significant </a:t>
            </a:r>
            <a:r>
              <a:rPr lang="en-US" sz="1800" dirty="0"/>
              <a:t>distance (up to </a:t>
            </a:r>
            <a:r>
              <a:rPr lang="en-US" sz="1800" dirty="0" smtClean="0"/>
              <a:t>1000m)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Interface: RS-485 </a:t>
            </a:r>
            <a:endParaRPr lang="en-US" sz="105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Voltage: 12 VDC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Wiegand port: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Power (+12), 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Data (D0,D1). 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Indication</a:t>
            </a:r>
          </a:p>
          <a:p>
            <a:pPr lvl="3">
              <a:buFont typeface="Courier New" pitchFamily="49" charset="0"/>
              <a:buChar char="o"/>
            </a:pPr>
            <a:r>
              <a:rPr lang="en-US" sz="1000" dirty="0" smtClean="0"/>
              <a:t>(Red - RLD, Green GLD, Buzzer – BUZ)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err="1" smtClean="0"/>
              <a:t>Wiegand</a:t>
            </a:r>
            <a:r>
              <a:rPr lang="en-US" sz="1400" dirty="0" smtClean="0"/>
              <a:t> standards: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6, 32, 34, 37, 40, 42 bit, </a:t>
            </a:r>
            <a:r>
              <a:rPr lang="en-US" sz="1000" dirty="0" err="1" smtClean="0"/>
              <a:t>Wiegand</a:t>
            </a:r>
            <a:r>
              <a:rPr lang="en-US" sz="1000" dirty="0" smtClean="0"/>
              <a:t> automatic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Keypad codes standards: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Batch character-oriented, </a:t>
            </a:r>
          </a:p>
          <a:p>
            <a:pPr lvl="2">
              <a:buFont typeface="Courier New" pitchFamily="49" charset="0"/>
              <a:buChar char="o"/>
            </a:pPr>
            <a:r>
              <a:rPr lang="en-US" sz="1000" dirty="0" smtClean="0"/>
              <a:t>Character-oriented DORADO</a:t>
            </a:r>
          </a:p>
          <a:p>
            <a:pPr marL="457200" lvl="1" indent="0" algn="just">
              <a:buNone/>
            </a:pPr>
            <a:endParaRPr lang="en-US" sz="105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457200" lvl="1" indent="0" algn="just">
              <a:buNone/>
            </a:pPr>
            <a:endParaRPr lang="en-US" sz="1400" b="1" dirty="0"/>
          </a:p>
          <a:p>
            <a:pPr lvl="1" algn="just">
              <a:buFont typeface="Courier New" pitchFamily="49" charset="0"/>
              <a:buChar char="o"/>
            </a:pPr>
            <a:endParaRPr lang="en-US" sz="14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900" dirty="0" smtClean="0"/>
              <a:t>Converter</a:t>
            </a:r>
            <a:endParaRPr lang="ru-RU" sz="29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987575"/>
            <a:ext cx="3456384" cy="5040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 smtClean="0"/>
              <a:t>U-Prox WRS485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42" y="2499742"/>
            <a:ext cx="1887339" cy="173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9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71550"/>
            <a:ext cx="4811836" cy="4608512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b="1" dirty="0" smtClean="0"/>
              <a:t>Power over Ethernet (PoE)</a:t>
            </a:r>
            <a:r>
              <a:rPr lang="en-US" sz="1600" dirty="0" smtClean="0"/>
              <a:t> provides power to the remote device over the standard Ethernet twisted pair along with the data.</a:t>
            </a:r>
          </a:p>
          <a:p>
            <a:pPr marL="0" indent="0" algn="just">
              <a:buNone/>
            </a:pPr>
            <a:endParaRPr lang="en-US" sz="1100" dirty="0" smtClean="0"/>
          </a:p>
          <a:p>
            <a:pPr marL="0" indent="446088" algn="just">
              <a:buNone/>
            </a:pPr>
            <a:r>
              <a:rPr lang="en-US" sz="1600" b="1" dirty="0" smtClean="0"/>
              <a:t>U-</a:t>
            </a:r>
            <a:r>
              <a:rPr lang="en-US" sz="1600" b="1" dirty="0" err="1" smtClean="0"/>
              <a:t>Prox</a:t>
            </a:r>
            <a:r>
              <a:rPr lang="en-US" sz="1600" b="1" dirty="0" smtClean="0"/>
              <a:t> IP PoE :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Complies with IEEE 802.3af  standard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PoE class 1: 4.5 W per PoE port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U-Prox IC-A</a:t>
            </a:r>
            <a:r>
              <a:rPr lang="en-US" sz="1200" dirty="0"/>
              <a:t>,</a:t>
            </a:r>
            <a:r>
              <a:rPr lang="en-US" sz="1200" dirty="0" smtClean="0"/>
              <a:t> 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U</a:t>
            </a:r>
            <a:r>
              <a:rPr lang="en-US" sz="1200" dirty="0"/>
              <a:t>-Prox </a:t>
            </a:r>
            <a:r>
              <a:rPr lang="en-US" sz="1200" dirty="0" smtClean="0"/>
              <a:t>IC-L 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U-Prox HE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400" dirty="0" smtClean="0"/>
              <a:t>PoE class 0: 15.4 W per PoE port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U-Prox IP400</a:t>
            </a:r>
          </a:p>
          <a:p>
            <a:pPr lvl="2" algn="just">
              <a:buFont typeface="Courier New" pitchFamily="49" charset="0"/>
              <a:buChar char="o"/>
            </a:pPr>
            <a:r>
              <a:rPr lang="en-US" sz="1200" dirty="0" smtClean="0"/>
              <a:t>Locks and strikes consuming less than 0.5A may be powered from U-Prox IP400 directly, without additional power supply</a:t>
            </a:r>
            <a:endParaRPr lang="en-US" sz="12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  <a:noFill/>
        </p:spPr>
        <p:txBody>
          <a:bodyPr lIns="0" tIns="0" rIns="0" bIns="0">
            <a:noAutofit/>
          </a:bodyPr>
          <a:lstStyle/>
          <a:p>
            <a:pPr algn="l"/>
            <a:r>
              <a:rPr lang="en-US" sz="2800" b="1" dirty="0" smtClean="0"/>
              <a:t>Power </a:t>
            </a:r>
            <a:r>
              <a:rPr lang="en-US" sz="2800" b="1" dirty="0"/>
              <a:t>over Ethernet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4" y="2211710"/>
            <a:ext cx="2731292" cy="244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5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4964" y="483518"/>
            <a:ext cx="5040436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 smtClean="0"/>
              <a:t>U-</a:t>
            </a:r>
            <a:r>
              <a:rPr lang="en-US" sz="2000" dirty="0" err="1" smtClean="0"/>
              <a:t>Prox</a:t>
            </a:r>
            <a:r>
              <a:rPr lang="en-US" sz="2000" dirty="0" smtClean="0"/>
              <a:t> IP operates securely locally &amp; over </a:t>
            </a:r>
            <a:r>
              <a:rPr lang="en-US" sz="2000" dirty="0"/>
              <a:t>the internet and is hacker-</a:t>
            </a:r>
            <a:r>
              <a:rPr lang="en-US" sz="2000" dirty="0" smtClean="0"/>
              <a:t>resistant via: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Protocol encryption (256 bits length)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Device unique serial number control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/>
              <a:t>Data packet ID control</a:t>
            </a:r>
          </a:p>
          <a:p>
            <a:pPr lvl="1">
              <a:buFont typeface="Courier New" pitchFamily="49" charset="0"/>
              <a:buChar char="o"/>
            </a:pPr>
            <a:r>
              <a:rPr lang="en-US" sz="1600" dirty="0"/>
              <a:t>Communication channel supervision by periodical test signal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marL="0" indent="0" algn="just">
              <a:buNone/>
            </a:pPr>
            <a:r>
              <a:rPr lang="en-US" sz="2000" dirty="0" smtClean="0"/>
              <a:t>U-</a:t>
            </a:r>
            <a:r>
              <a:rPr lang="en-US" sz="2000" dirty="0" err="1" smtClean="0"/>
              <a:t>Prox</a:t>
            </a:r>
            <a:r>
              <a:rPr lang="en-US" sz="2000" dirty="0" smtClean="0"/>
              <a:t> IP access </a:t>
            </a:r>
            <a:r>
              <a:rPr lang="en-US" sz="2000" dirty="0"/>
              <a:t>control </a:t>
            </a:r>
            <a:r>
              <a:rPr lang="en-US" sz="2000" dirty="0" smtClean="0"/>
              <a:t>panels support advanced </a:t>
            </a:r>
            <a:r>
              <a:rPr lang="en-US" sz="2000" dirty="0"/>
              <a:t>connection </a:t>
            </a:r>
            <a:r>
              <a:rPr lang="en-US" sz="2000" dirty="0" smtClean="0"/>
              <a:t>backup:</a:t>
            </a:r>
            <a:endParaRPr lang="en-US" sz="2000" dirty="0"/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Using IP </a:t>
            </a:r>
            <a:r>
              <a:rPr lang="en-US" sz="1600" dirty="0"/>
              <a:t>or DNS </a:t>
            </a:r>
            <a:r>
              <a:rPr lang="en-US" sz="1600" dirty="0" smtClean="0"/>
              <a:t>address of the ACS server</a:t>
            </a:r>
          </a:p>
          <a:p>
            <a:pPr lvl="1" algn="just">
              <a:buFont typeface="Courier New" pitchFamily="49" charset="0"/>
              <a:buChar char="o"/>
            </a:pPr>
            <a:r>
              <a:rPr lang="en-US" sz="1600" dirty="0" smtClean="0"/>
              <a:t>In Wi-Fi mode - up to 2 SSID identifiers</a:t>
            </a:r>
          </a:p>
          <a:p>
            <a:pPr marL="0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endParaRPr lang="en-US" sz="2000" dirty="0" smtClean="0"/>
          </a:p>
          <a:p>
            <a:pPr marL="0" indent="0" algn="just">
              <a:buNone/>
            </a:pPr>
            <a:endParaRPr lang="en-US" sz="2000" dirty="0" smtClean="0"/>
          </a:p>
          <a:p>
            <a:pPr marL="457200" lvl="1" indent="0" algn="just">
              <a:buNone/>
            </a:pPr>
            <a:endParaRPr lang="en-US" sz="1600" b="1" dirty="0"/>
          </a:p>
          <a:p>
            <a:pPr lvl="1" algn="just">
              <a:buFont typeface="Courier New" pitchFamily="49" charset="0"/>
              <a:buChar char="o"/>
            </a:pPr>
            <a:endParaRPr lang="en-US" sz="1500" dirty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600400" cy="864096"/>
          </a:xfrm>
        </p:spPr>
        <p:txBody>
          <a:bodyPr lIns="0" tIns="0" rIns="0" bIns="0">
            <a:noAutofit/>
          </a:bodyPr>
          <a:lstStyle/>
          <a:p>
            <a:pPr algn="l"/>
            <a:r>
              <a:rPr lang="en-US" sz="2400" b="1" dirty="0"/>
              <a:t>IP</a:t>
            </a:r>
            <a:r>
              <a:rPr lang="en-US" sz="2400" b="1" dirty="0" smtClean="0"/>
              <a:t> Security &amp;</a:t>
            </a:r>
            <a:br>
              <a:rPr lang="en-US" sz="2400" b="1" dirty="0" smtClean="0"/>
            </a:br>
            <a:r>
              <a:rPr lang="en-US" sz="2400" b="1" dirty="0" smtClean="0"/>
              <a:t>Connection </a:t>
            </a:r>
            <a:r>
              <a:rPr lang="en-US" sz="2400" b="1" dirty="0"/>
              <a:t>backup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38404" y="3140006"/>
            <a:ext cx="2736587" cy="1743805"/>
            <a:chOff x="377534" y="1635646"/>
            <a:chExt cx="3353016" cy="2376264"/>
          </a:xfrm>
        </p:grpSpPr>
        <p:sp>
          <p:nvSpPr>
            <p:cNvPr id="9" name="Oval 8"/>
            <p:cNvSpPr/>
            <p:nvPr/>
          </p:nvSpPr>
          <p:spPr>
            <a:xfrm>
              <a:off x="737578" y="1635649"/>
              <a:ext cx="544987" cy="54498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 smtClean="0"/>
                <a:t>Ether-net</a:t>
              </a:r>
              <a:endParaRPr lang="ru-RU" sz="1050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2771800" y="1635646"/>
              <a:ext cx="544988" cy="54498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 smtClean="0"/>
                <a:t>Wi-Fi</a:t>
              </a:r>
              <a:endParaRPr lang="ru-RU" sz="1050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2450589" y="2283719"/>
              <a:ext cx="490687" cy="490687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 smtClean="0"/>
                <a:t>SSID1</a:t>
              </a:r>
              <a:endParaRPr lang="ru-RU" sz="1000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3170666" y="2283720"/>
              <a:ext cx="520084" cy="520084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 smtClean="0"/>
                <a:t>SSID2</a:t>
              </a:r>
              <a:endParaRPr lang="ru-RU" sz="1000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377534" y="3503221"/>
              <a:ext cx="505330" cy="505330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 smtClean="0"/>
                <a:t>ACS addr1</a:t>
              </a:r>
              <a:endParaRPr lang="ru-RU" sz="10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1169622" y="3502675"/>
              <a:ext cx="505878" cy="50587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 smtClean="0"/>
                <a:t>ACS addr2</a:t>
              </a:r>
              <a:endParaRPr lang="ru-RU" sz="1000" dirty="0"/>
            </a:p>
          </p:txBody>
        </p:sp>
        <p:cxnSp>
          <p:nvCxnSpPr>
            <p:cNvPr id="18" name="Straight Arrow Connector 17"/>
            <p:cNvCxnSpPr>
              <a:stCxn id="9" idx="4"/>
            </p:cNvCxnSpPr>
            <p:nvPr/>
          </p:nvCxnSpPr>
          <p:spPr>
            <a:xfrm flipH="1">
              <a:off x="568944" y="2180635"/>
              <a:ext cx="441124" cy="1255759"/>
            </a:xfrm>
            <a:prstGeom prst="straightConnector1">
              <a:avLst/>
            </a:prstGeom>
            <a:ln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9" idx="4"/>
            </p:cNvCxnSpPr>
            <p:nvPr/>
          </p:nvCxnSpPr>
          <p:spPr>
            <a:xfrm>
              <a:off x="1010068" y="2180635"/>
              <a:ext cx="429508" cy="1274744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48"/>
            <p:cNvSpPr/>
            <p:nvPr/>
          </p:nvSpPr>
          <p:spPr>
            <a:xfrm>
              <a:off x="2432584" y="3503222"/>
              <a:ext cx="508688" cy="5086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 smtClean="0"/>
                <a:t>ACS addr1</a:t>
              </a:r>
              <a:endParaRPr lang="ru-RU" sz="1000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3224672" y="3502675"/>
              <a:ext cx="505878" cy="50587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 smtClean="0"/>
                <a:t>ACS addr2</a:t>
              </a:r>
              <a:endParaRPr lang="ru-RU" sz="1000" dirty="0"/>
            </a:p>
          </p:txBody>
        </p:sp>
        <p:cxnSp>
          <p:nvCxnSpPr>
            <p:cNvPr id="55" name="Straight Arrow Connector 54"/>
            <p:cNvCxnSpPr>
              <a:stCxn id="10" idx="4"/>
              <a:endCxn id="11" idx="7"/>
            </p:cNvCxnSpPr>
            <p:nvPr/>
          </p:nvCxnSpPr>
          <p:spPr>
            <a:xfrm flipH="1">
              <a:off x="2869414" y="2180634"/>
              <a:ext cx="174881" cy="174942"/>
            </a:xfrm>
            <a:prstGeom prst="straightConnector1">
              <a:avLst/>
            </a:prstGeom>
            <a:ln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0" idx="4"/>
              <a:endCxn id="12" idx="1"/>
            </p:cNvCxnSpPr>
            <p:nvPr/>
          </p:nvCxnSpPr>
          <p:spPr>
            <a:xfrm>
              <a:off x="3044298" y="2180636"/>
              <a:ext cx="202537" cy="179249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>
              <a:stCxn id="11" idx="4"/>
            </p:cNvCxnSpPr>
            <p:nvPr/>
          </p:nvCxnSpPr>
          <p:spPr>
            <a:xfrm flipH="1">
              <a:off x="2623995" y="2774406"/>
              <a:ext cx="71934" cy="661989"/>
            </a:xfrm>
            <a:prstGeom prst="straightConnector1">
              <a:avLst/>
            </a:prstGeom>
            <a:ln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>
              <a:stCxn id="12" idx="4"/>
            </p:cNvCxnSpPr>
            <p:nvPr/>
          </p:nvCxnSpPr>
          <p:spPr>
            <a:xfrm>
              <a:off x="3430712" y="2803803"/>
              <a:ext cx="88599" cy="651577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11" idx="4"/>
            </p:cNvCxnSpPr>
            <p:nvPr/>
          </p:nvCxnSpPr>
          <p:spPr>
            <a:xfrm>
              <a:off x="2695929" y="2774404"/>
              <a:ext cx="639102" cy="757304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12" idx="4"/>
            </p:cNvCxnSpPr>
            <p:nvPr/>
          </p:nvCxnSpPr>
          <p:spPr>
            <a:xfrm flipH="1">
              <a:off x="2797533" y="2803803"/>
              <a:ext cx="633177" cy="704472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855730370"/>
              </p:ext>
            </p:extLst>
          </p:nvPr>
        </p:nvGraphicFramePr>
        <p:xfrm>
          <a:off x="-15298" y="1455082"/>
          <a:ext cx="3456384" cy="1711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56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483518"/>
            <a:ext cx="5279504" cy="44644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 smtClean="0"/>
              <a:t>U</a:t>
            </a:r>
            <a:r>
              <a:rPr lang="en-US" sz="1800" dirty="0"/>
              <a:t>-</a:t>
            </a:r>
            <a:r>
              <a:rPr lang="en-US" sz="1800" dirty="0" err="1"/>
              <a:t>Prox</a:t>
            </a:r>
            <a:r>
              <a:rPr lang="en-US" sz="1800" dirty="0"/>
              <a:t> </a:t>
            </a:r>
            <a:r>
              <a:rPr lang="en-US" sz="1800" dirty="0" smtClean="0"/>
              <a:t>IP </a:t>
            </a:r>
            <a:r>
              <a:rPr lang="en-US" sz="1800" dirty="0"/>
              <a:t>is a modern, professional security system, which meets</a:t>
            </a:r>
            <a:r>
              <a:rPr lang="en-US" sz="1800" dirty="0" smtClean="0"/>
              <a:t> the requirements </a:t>
            </a:r>
            <a:r>
              <a:rPr lang="en-US" sz="1800" dirty="0"/>
              <a:t>of a wide range of users - from small offices to distributed enterprise systems</a:t>
            </a:r>
            <a:r>
              <a:rPr lang="en-US" sz="1800" dirty="0" smtClean="0"/>
              <a:t>.</a:t>
            </a:r>
          </a:p>
          <a:p>
            <a:pPr marL="0" indent="0" algn="just">
              <a:buNone/>
            </a:pPr>
            <a:r>
              <a:rPr lang="en-US" sz="1800" dirty="0" smtClean="0"/>
              <a:t> </a:t>
            </a:r>
          </a:p>
          <a:p>
            <a:pPr marL="1435100" lvl="1" algn="just">
              <a:buFont typeface="Courier New" pitchFamily="49" charset="0"/>
              <a:buChar char="o"/>
            </a:pPr>
            <a:r>
              <a:rPr lang="en-US" sz="1400" dirty="0" smtClean="0"/>
              <a:t>Based </a:t>
            </a:r>
            <a:r>
              <a:rPr lang="en-US" sz="1400" dirty="0"/>
              <a:t>on client/server model.</a:t>
            </a:r>
          </a:p>
          <a:p>
            <a:pPr marL="1435100" lvl="1" algn="just">
              <a:buFont typeface="Courier New" pitchFamily="49" charset="0"/>
              <a:buChar char="o"/>
            </a:pPr>
            <a:r>
              <a:rPr lang="en-US" sz="1400" dirty="0" smtClean="0"/>
              <a:t>Supports </a:t>
            </a:r>
            <a:r>
              <a:rPr lang="en-US" sz="1400" dirty="0"/>
              <a:t>Windows XP SP3, Windows Vista, Windows 7, Windows 8, Windows 2003 Server, Windows 2008 Server, Windows 2012 Server</a:t>
            </a:r>
          </a:p>
          <a:p>
            <a:pPr marL="1435100" lvl="1" algn="just">
              <a:buFont typeface="Courier New" pitchFamily="49" charset="0"/>
              <a:buChar char="o"/>
            </a:pPr>
            <a:r>
              <a:rPr lang="en-US" sz="1400" dirty="0" smtClean="0"/>
              <a:t>Works </a:t>
            </a:r>
            <a:r>
              <a:rPr lang="en-US" sz="1400" dirty="0"/>
              <a:t>with MS SQL Server </a:t>
            </a:r>
            <a:r>
              <a:rPr lang="en-US" sz="1400" dirty="0" smtClean="0"/>
              <a:t>2008</a:t>
            </a:r>
          </a:p>
          <a:p>
            <a:pPr marL="1435100" lvl="1" algn="just">
              <a:buFont typeface="Courier New" pitchFamily="49" charset="0"/>
              <a:buChar char="o"/>
            </a:pPr>
            <a:r>
              <a:rPr lang="en-US" sz="1400" dirty="0" smtClean="0"/>
              <a:t>Additional </a:t>
            </a:r>
            <a:r>
              <a:rPr lang="en-US" sz="1400" dirty="0"/>
              <a:t>modules further extend the capabilities of the </a:t>
            </a:r>
            <a:r>
              <a:rPr lang="en-US" sz="1400" dirty="0" smtClean="0"/>
              <a:t>system - </a:t>
            </a:r>
            <a:r>
              <a:rPr lang="en-US" sz="1400" dirty="0"/>
              <a:t>video module matches events with video on DVR</a:t>
            </a:r>
          </a:p>
          <a:p>
            <a:pPr marL="1435100" lvl="1">
              <a:buFont typeface="Courier New" pitchFamily="49" charset="0"/>
              <a:buChar char="o"/>
            </a:pPr>
            <a:r>
              <a:rPr lang="en-US" sz="1400" dirty="0" smtClean="0"/>
              <a:t>Supports </a:t>
            </a:r>
            <a:r>
              <a:rPr lang="en-US" sz="1400" dirty="0"/>
              <a:t>up to 10 remote </a:t>
            </a:r>
            <a:r>
              <a:rPr lang="en-US" sz="1400" dirty="0" smtClean="0"/>
              <a:t>client workstations</a:t>
            </a:r>
          </a:p>
          <a:p>
            <a:pPr marL="1435100" lvl="1" algn="just">
              <a:buFont typeface="Courier New" pitchFamily="49" charset="0"/>
              <a:buChar char="o"/>
            </a:pPr>
            <a:r>
              <a:rPr lang="en-US" sz="1400" dirty="0" smtClean="0"/>
              <a:t>Uses IP/ Wi-Fi ready </a:t>
            </a:r>
            <a:r>
              <a:rPr lang="en-US" sz="1400" dirty="0"/>
              <a:t>control panels over LAN and WAN</a:t>
            </a:r>
            <a:endParaRPr lang="en-US" sz="28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1161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876" y="339502"/>
            <a:ext cx="3293012" cy="864096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3600" dirty="0" smtClean="0"/>
              <a:t>ACS Overview</a:t>
            </a:r>
            <a:endParaRPr lang="ru-RU" sz="36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011189" y="3328354"/>
            <a:ext cx="727324" cy="107374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37"/>
          <p:cNvCxnSpPr/>
          <p:nvPr/>
        </p:nvCxnSpPr>
        <p:spPr>
          <a:xfrm flipH="1">
            <a:off x="651149" y="3283993"/>
            <a:ext cx="227065" cy="1213784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37"/>
          <p:cNvCxnSpPr/>
          <p:nvPr/>
        </p:nvCxnSpPr>
        <p:spPr>
          <a:xfrm flipH="1">
            <a:off x="1895015" y="1517614"/>
            <a:ext cx="673968" cy="111647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37"/>
          <p:cNvCxnSpPr/>
          <p:nvPr/>
        </p:nvCxnSpPr>
        <p:spPr>
          <a:xfrm flipH="1">
            <a:off x="2865503" y="3825167"/>
            <a:ext cx="998142" cy="888634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35"/>
          <p:cNvCxnSpPr/>
          <p:nvPr/>
        </p:nvCxnSpPr>
        <p:spPr>
          <a:xfrm>
            <a:off x="877732" y="1905489"/>
            <a:ext cx="1017283" cy="728595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37"/>
          <p:cNvCxnSpPr/>
          <p:nvPr/>
        </p:nvCxnSpPr>
        <p:spPr>
          <a:xfrm flipH="1">
            <a:off x="878214" y="2553561"/>
            <a:ext cx="1027356" cy="828189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/>
        </p:nvCxnSpPr>
        <p:spPr>
          <a:xfrm>
            <a:off x="3399355" y="2005490"/>
            <a:ext cx="482350" cy="1793425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/>
        </p:nvCxnSpPr>
        <p:spPr>
          <a:xfrm flipH="1" flipV="1">
            <a:off x="1905570" y="2634086"/>
            <a:ext cx="1852482" cy="119108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Oval 40"/>
          <p:cNvSpPr/>
          <p:nvPr/>
        </p:nvSpPr>
        <p:spPr>
          <a:xfrm>
            <a:off x="1174935" y="1960410"/>
            <a:ext cx="1556738" cy="1502364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ACS</a:t>
            </a:r>
          </a:p>
          <a:p>
            <a:pPr algn="ctr"/>
            <a:r>
              <a:rPr lang="en-US" sz="1400" dirty="0"/>
              <a:t>U-Prox IP</a:t>
            </a:r>
          </a:p>
          <a:p>
            <a:pPr algn="ctr"/>
            <a:r>
              <a:rPr lang="en-US" sz="1400" dirty="0"/>
              <a:t>(SERVER</a:t>
            </a:r>
            <a:r>
              <a:rPr lang="en-US" sz="1400" dirty="0" smtClean="0"/>
              <a:t>)</a:t>
            </a:r>
            <a:endParaRPr lang="ru-RU" sz="1400" dirty="0"/>
          </a:p>
        </p:txBody>
      </p:sp>
      <p:sp>
        <p:nvSpPr>
          <p:cNvPr id="26" name="Oval 41"/>
          <p:cNvSpPr/>
          <p:nvPr/>
        </p:nvSpPr>
        <p:spPr>
          <a:xfrm>
            <a:off x="3036652" y="1705506"/>
            <a:ext cx="928580" cy="92858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/>
              <a:t>RF ID Readers</a:t>
            </a:r>
            <a:endParaRPr lang="ru-RU" sz="1200" dirty="0"/>
          </a:p>
        </p:txBody>
      </p:sp>
      <p:sp>
        <p:nvSpPr>
          <p:cNvPr id="27" name="Oval 42"/>
          <p:cNvSpPr/>
          <p:nvPr/>
        </p:nvSpPr>
        <p:spPr>
          <a:xfrm>
            <a:off x="2019000" y="1059582"/>
            <a:ext cx="916065" cy="91606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/>
              <a:t>Remote clients</a:t>
            </a:r>
            <a:endParaRPr lang="ru-RU" sz="1200" dirty="0"/>
          </a:p>
        </p:txBody>
      </p:sp>
      <p:sp>
        <p:nvSpPr>
          <p:cNvPr id="28" name="Oval 43"/>
          <p:cNvSpPr/>
          <p:nvPr/>
        </p:nvSpPr>
        <p:spPr>
          <a:xfrm>
            <a:off x="3322516" y="3283993"/>
            <a:ext cx="961452" cy="96145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/>
              <a:t>Access control panels</a:t>
            </a:r>
            <a:endParaRPr lang="ru-RU" sz="1200" dirty="0"/>
          </a:p>
        </p:txBody>
      </p:sp>
      <p:sp>
        <p:nvSpPr>
          <p:cNvPr id="29" name="Oval 44"/>
          <p:cNvSpPr/>
          <p:nvPr/>
        </p:nvSpPr>
        <p:spPr>
          <a:xfrm>
            <a:off x="2551726" y="2967655"/>
            <a:ext cx="823990" cy="83126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dirty="0"/>
              <a:t>Wi-Fi or </a:t>
            </a:r>
            <a:r>
              <a:rPr lang="en-US" sz="800" dirty="0"/>
              <a:t>Ethernet</a:t>
            </a:r>
            <a:endParaRPr lang="ru-RU" sz="800" dirty="0"/>
          </a:p>
        </p:txBody>
      </p:sp>
      <p:sp>
        <p:nvSpPr>
          <p:cNvPr id="30" name="Oval 45"/>
          <p:cNvSpPr/>
          <p:nvPr/>
        </p:nvSpPr>
        <p:spPr>
          <a:xfrm>
            <a:off x="3373475" y="2711592"/>
            <a:ext cx="518034" cy="51803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900" dirty="0" smtClean="0"/>
              <a:t>Wiegand</a:t>
            </a:r>
            <a:endParaRPr lang="ru-RU" sz="900" dirty="0"/>
          </a:p>
        </p:txBody>
      </p:sp>
      <p:sp>
        <p:nvSpPr>
          <p:cNvPr id="31" name="Oval 48"/>
          <p:cNvSpPr/>
          <p:nvPr/>
        </p:nvSpPr>
        <p:spPr>
          <a:xfrm>
            <a:off x="258584" y="1372558"/>
            <a:ext cx="956479" cy="92863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/>
              <a:t>Video module</a:t>
            </a:r>
            <a:endParaRPr lang="ru-RU" sz="1200" dirty="0"/>
          </a:p>
        </p:txBody>
      </p:sp>
      <p:sp>
        <p:nvSpPr>
          <p:cNvPr id="32" name="Oval 40"/>
          <p:cNvSpPr/>
          <p:nvPr/>
        </p:nvSpPr>
        <p:spPr>
          <a:xfrm>
            <a:off x="2505745" y="4096406"/>
            <a:ext cx="915952" cy="95749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/>
              <a:t>Wireless locks system</a:t>
            </a:r>
            <a:endParaRPr lang="ru-RU" sz="1200" dirty="0"/>
          </a:p>
        </p:txBody>
      </p:sp>
      <p:sp>
        <p:nvSpPr>
          <p:cNvPr id="33" name="Oval 44"/>
          <p:cNvSpPr/>
          <p:nvPr/>
        </p:nvSpPr>
        <p:spPr>
          <a:xfrm>
            <a:off x="589748" y="2945641"/>
            <a:ext cx="724360" cy="76004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/>
              <a:t>REST server</a:t>
            </a:r>
            <a:endParaRPr lang="ru-RU" sz="1100" dirty="0"/>
          </a:p>
        </p:txBody>
      </p:sp>
      <p:sp>
        <p:nvSpPr>
          <p:cNvPr id="34" name="Oval 42"/>
          <p:cNvSpPr/>
          <p:nvPr/>
        </p:nvSpPr>
        <p:spPr>
          <a:xfrm>
            <a:off x="291109" y="4042054"/>
            <a:ext cx="720080" cy="72008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 smtClean="0"/>
              <a:t>WEB clients</a:t>
            </a:r>
            <a:endParaRPr lang="ru-RU" sz="1000" dirty="0"/>
          </a:p>
        </p:txBody>
      </p:sp>
      <p:sp>
        <p:nvSpPr>
          <p:cNvPr id="35" name="Oval 42"/>
          <p:cNvSpPr/>
          <p:nvPr/>
        </p:nvSpPr>
        <p:spPr>
          <a:xfrm>
            <a:off x="1174935" y="3845125"/>
            <a:ext cx="720080" cy="72008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 smtClean="0"/>
              <a:t>Mobile clients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094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971550"/>
            <a:ext cx="5050904" cy="4464496"/>
          </a:xfrm>
          <a:noFill/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/>
              <a:t>U-Prox Access Control software is designed for small, medium and large scale projects. </a:t>
            </a: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r>
              <a:rPr lang="en-US" sz="1800" dirty="0" smtClean="0"/>
              <a:t>For </a:t>
            </a:r>
            <a:r>
              <a:rPr lang="en-US" sz="1800" dirty="0"/>
              <a:t>small and medium projects the software is available without charge. It supports 2000 credentials, 5 remote clients, an unlimited number of controllers</a:t>
            </a:r>
            <a:r>
              <a:rPr lang="en-US" sz="1800" dirty="0" smtClean="0"/>
              <a:t> &amp; </a:t>
            </a:r>
            <a:r>
              <a:rPr lang="en-US" sz="1800" dirty="0"/>
              <a:t>includes ALL functionality including employee time</a:t>
            </a:r>
            <a:r>
              <a:rPr lang="en-US" sz="1800" dirty="0" smtClean="0"/>
              <a:t> and attendance</a:t>
            </a:r>
            <a:r>
              <a:rPr lang="en-US" sz="1800" dirty="0"/>
              <a:t>. </a:t>
            </a: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r>
              <a:rPr lang="en-US" sz="1800" dirty="0" smtClean="0"/>
              <a:t>Paid </a:t>
            </a:r>
            <a:r>
              <a:rPr lang="en-US" sz="1800" dirty="0"/>
              <a:t>software is available for larger project requirements.</a:t>
            </a:r>
            <a:endParaRPr lang="en-US" sz="1800" dirty="0" smtClean="0"/>
          </a:p>
        </p:txBody>
      </p:sp>
      <p:sp>
        <p:nvSpPr>
          <p:cNvPr id="4" name="Right Triangle 3"/>
          <p:cNvSpPr/>
          <p:nvPr/>
        </p:nvSpPr>
        <p:spPr>
          <a:xfrm flipV="1">
            <a:off x="-15298" y="-20538"/>
            <a:ext cx="842882" cy="172819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9512" y="375506"/>
            <a:ext cx="3384376" cy="13321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09550"/>
            <a:ext cx="3505200" cy="1368152"/>
          </a:xfrm>
          <a:noFill/>
        </p:spPr>
        <p:txBody>
          <a:bodyPr lIns="0" tIns="0" rIns="0" bIns="0">
            <a:normAutofit fontScale="90000"/>
          </a:bodyPr>
          <a:lstStyle/>
          <a:p>
            <a:pPr algn="l" fontAlgn="base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cap="all" dirty="0" smtClean="0"/>
              <a:t>FREE </a:t>
            </a:r>
            <a:r>
              <a:rPr lang="en-US" sz="2800" b="1" cap="all" dirty="0"/>
              <a:t>SOFTWARE FOR MOST</a:t>
            </a:r>
            <a:r>
              <a:rPr lang="en-US" sz="2800" b="1" cap="all" dirty="0" smtClean="0"/>
              <a:t> projects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2400" dirty="0"/>
          </a:p>
        </p:txBody>
      </p:sp>
      <p:pic>
        <p:nvPicPr>
          <p:cNvPr id="8" name="Picture 2" descr="F:\EXIBITION\2015\catalogue\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7654"/>
            <a:ext cx="3157745" cy="315774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11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EuroStyle"/>
        <a:ea typeface=""/>
        <a:cs typeface=""/>
      </a:majorFont>
      <a:minorFont>
        <a:latin typeface="Euro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11797</TotalTime>
  <Words>4012</Words>
  <Application>Microsoft Office PowerPoint</Application>
  <PresentationFormat>On-screen Show (16:9)</PresentationFormat>
  <Paragraphs>740</Paragraphs>
  <Slides>51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U-Prox IP</vt:lpstr>
      <vt:lpstr>IP Technology</vt:lpstr>
      <vt:lpstr>Network scheme </vt:lpstr>
      <vt:lpstr>Worldwide distributed  Access Control</vt:lpstr>
      <vt:lpstr>Wi-Fi &amp; Ethernet</vt:lpstr>
      <vt:lpstr>Power over Ethernet</vt:lpstr>
      <vt:lpstr>IP Security &amp; Connection backup</vt:lpstr>
      <vt:lpstr>ACS Overview</vt:lpstr>
      <vt:lpstr> FREE SOFTWARE FOR MOST projects </vt:lpstr>
      <vt:lpstr>Basic features  </vt:lpstr>
      <vt:lpstr>Basic features  </vt:lpstr>
      <vt:lpstr>Basic features</vt:lpstr>
      <vt:lpstr>Basic features</vt:lpstr>
      <vt:lpstr>Video integration</vt:lpstr>
      <vt:lpstr>Video integration</vt:lpstr>
      <vt:lpstr>Video integration</vt:lpstr>
      <vt:lpstr>WEB applications </vt:lpstr>
      <vt:lpstr>Mobile applications </vt:lpstr>
      <vt:lpstr>Network architecture</vt:lpstr>
      <vt:lpstr>Smart Wireless U-Prox IP550</vt:lpstr>
      <vt:lpstr>Smart Wireless</vt:lpstr>
      <vt:lpstr>Wireless locks subsystem</vt:lpstr>
      <vt:lpstr>Wireless locks subsystem</vt:lpstr>
      <vt:lpstr>Wireless locks subsystem</vt:lpstr>
      <vt:lpstr>Wireless locks subsystem </vt:lpstr>
      <vt:lpstr>Wireless locks subsystem</vt:lpstr>
      <vt:lpstr>Wireless locks subsystem</vt:lpstr>
      <vt:lpstr>Global antipassback </vt:lpstr>
      <vt:lpstr>Global antipassback </vt:lpstr>
      <vt:lpstr>Tracking the violations </vt:lpstr>
      <vt:lpstr>Merging access zones </vt:lpstr>
      <vt:lpstr>Global  antipassback </vt:lpstr>
      <vt:lpstr>IP access control  panels</vt:lpstr>
      <vt:lpstr>IP Control panel</vt:lpstr>
      <vt:lpstr>IP Control panel</vt:lpstr>
      <vt:lpstr>Elevator  control  panel</vt:lpstr>
      <vt:lpstr>Elevator control panel </vt:lpstr>
      <vt:lpstr>Elevator control panel </vt:lpstr>
      <vt:lpstr>Elevator control panel </vt:lpstr>
      <vt:lpstr>IP Control panels </vt:lpstr>
      <vt:lpstr>PowerPoint Presentation</vt:lpstr>
      <vt:lpstr>PowerPoint Presentation</vt:lpstr>
      <vt:lpstr>Proximity readers</vt:lpstr>
      <vt:lpstr>Proximity readers</vt:lpstr>
      <vt:lpstr>Proximity readers</vt:lpstr>
      <vt:lpstr>Proximity readers</vt:lpstr>
      <vt:lpstr>Proximity readers</vt:lpstr>
      <vt:lpstr>Proximity readers</vt:lpstr>
      <vt:lpstr>Proximity readers</vt:lpstr>
      <vt:lpstr>Proximity readers</vt:lpstr>
      <vt:lpstr>Converter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Prebish</dc:creator>
  <cp:lastModifiedBy>Tony</cp:lastModifiedBy>
  <cp:revision>1543</cp:revision>
  <cp:lastPrinted>2012-12-14T13:00:34Z</cp:lastPrinted>
  <dcterms:created xsi:type="dcterms:W3CDTF">2016-06-28T13:37:04Z</dcterms:created>
  <dcterms:modified xsi:type="dcterms:W3CDTF">2016-06-28T22:50:25Z</dcterms:modified>
</cp:coreProperties>
</file>