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57" r:id="rId4"/>
    <p:sldId id="259" r:id="rId5"/>
    <p:sldId id="273" r:id="rId6"/>
    <p:sldId id="261" r:id="rId7"/>
    <p:sldId id="277" r:id="rId8"/>
    <p:sldId id="276" r:id="rId9"/>
    <p:sldId id="262" r:id="rId10"/>
    <p:sldId id="270" r:id="rId11"/>
    <p:sldId id="260" r:id="rId12"/>
    <p:sldId id="271" r:id="rId13"/>
    <p:sldId id="274" r:id="rId14"/>
    <p:sldId id="275" r:id="rId15"/>
    <p:sldId id="263" r:id="rId16"/>
    <p:sldId id="265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190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188640"/>
            <a:ext cx="9144000" cy="5400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476672"/>
            <a:ext cx="9144000" cy="482453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pic>
        <p:nvPicPr>
          <p:cNvPr id="7" name="Picture 2" descr="C:\Users\otc308\Google Drive\Seadan Security &amp; Electronics\UProx\uproxIP_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165304"/>
            <a:ext cx="1935832" cy="324205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 userDrawn="1"/>
        </p:nvSpPr>
        <p:spPr>
          <a:xfrm>
            <a:off x="0" y="1124744"/>
            <a:ext cx="9144000" cy="3456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pic>
        <p:nvPicPr>
          <p:cNvPr id="25601" name="Picture 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24744"/>
            <a:ext cx="9143999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UProx Smart Handle image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 rot="548447">
            <a:off x="6085064" y="2606492"/>
            <a:ext cx="2571431" cy="2936497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0" y="1268760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U-PROX SMART HANDLE</a:t>
            </a:r>
          </a:p>
          <a:p>
            <a:r>
              <a:rPr lang="en-AU" sz="2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Fully incorporated Wireless </a:t>
            </a:r>
          </a:p>
          <a:p>
            <a:r>
              <a:rPr lang="en-AU" sz="2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Handle</a:t>
            </a:r>
            <a:r>
              <a:rPr lang="en-AU" sz="2800" baseline="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and Furniture Locking Set</a:t>
            </a:r>
            <a:endParaRPr lang="en-AU" sz="2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BAD472-3541-4B8F-BD2F-03E12C4C37BA}" type="datetimeFigureOut">
              <a:rPr lang="en-AU" smtClean="0"/>
              <a:pPr/>
              <a:t>9/11/2015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39F22-5248-47EE-A130-81763853D2F3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BAD472-3541-4B8F-BD2F-03E12C4C37BA}" type="datetimeFigureOut">
              <a:rPr lang="en-AU" smtClean="0"/>
              <a:pPr/>
              <a:t>9/11/2015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39F22-5248-47EE-A130-81763853D2F3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39F22-5248-47EE-A130-81763853D2F3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7" name="Picture 2" descr="C:\Users\otc308\Google Drive\Seadan Security &amp; Electronics\UProx\uproxIP_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165304"/>
            <a:ext cx="1651630" cy="27660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BAD472-3541-4B8F-BD2F-03E12C4C37BA}" type="datetimeFigureOut">
              <a:rPr lang="en-AU" smtClean="0"/>
              <a:pPr/>
              <a:t>9/11/2015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39F22-5248-47EE-A130-81763853D2F3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BAD472-3541-4B8F-BD2F-03E12C4C37BA}" type="datetimeFigureOut">
              <a:rPr lang="en-AU" smtClean="0"/>
              <a:pPr/>
              <a:t>9/11/2015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39F22-5248-47EE-A130-81763853D2F3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BAD472-3541-4B8F-BD2F-03E12C4C37BA}" type="datetimeFigureOut">
              <a:rPr lang="en-AU" smtClean="0"/>
              <a:pPr/>
              <a:t>9/11/2015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39F22-5248-47EE-A130-81763853D2F3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BAD472-3541-4B8F-BD2F-03E12C4C37BA}" type="datetimeFigureOut">
              <a:rPr lang="en-AU" smtClean="0"/>
              <a:pPr/>
              <a:t>9/11/2015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39F22-5248-47EE-A130-81763853D2F3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BAD472-3541-4B8F-BD2F-03E12C4C37BA}" type="datetimeFigureOut">
              <a:rPr lang="en-AU" smtClean="0"/>
              <a:pPr/>
              <a:t>9/11/2015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39F22-5248-47EE-A130-81763853D2F3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BAD472-3541-4B8F-BD2F-03E12C4C37BA}" type="datetimeFigureOut">
              <a:rPr lang="en-AU" smtClean="0"/>
              <a:pPr/>
              <a:t>9/11/2015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39F22-5248-47EE-A130-81763853D2F3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BAD472-3541-4B8F-BD2F-03E12C4C37BA}" type="datetimeFigureOut">
              <a:rPr lang="en-AU" smtClean="0"/>
              <a:pPr/>
              <a:t>9/11/2015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39F22-5248-47EE-A130-81763853D2F3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31840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39F22-5248-47EE-A130-81763853D2F3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11504" y="5877272"/>
            <a:ext cx="1924992" cy="935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18" Type="http://schemas.openxmlformats.org/officeDocument/2006/relationships/image" Target="../media/image26.jpeg"/><Relationship Id="rId3" Type="http://schemas.openxmlformats.org/officeDocument/2006/relationships/image" Target="../media/image12.png"/><Relationship Id="rId7" Type="http://schemas.openxmlformats.org/officeDocument/2006/relationships/image" Target="../media/image15.gif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" Type="http://schemas.openxmlformats.org/officeDocument/2006/relationships/image" Target="../media/image11.png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19" Type="http://schemas.openxmlformats.org/officeDocument/2006/relationships/image" Target="../media/image27.png"/><Relationship Id="rId4" Type="http://schemas.microsoft.com/office/2007/relationships/hdphoto" Target="../media/hdphoto1.wdp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seadanvic@seadan.com.au" TargetMode="External"/><Relationship Id="rId2" Type="http://schemas.openxmlformats.org/officeDocument/2006/relationships/hyperlink" Target="http://www.seadan.com.a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l"/>
            <a:r>
              <a:rPr lang="en-A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B</a:t>
            </a:r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ENEFITS</a:t>
            </a:r>
            <a:endParaRPr lang="en-AU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4104456" cy="4525963"/>
          </a:xfrm>
        </p:spPr>
        <p:txBody>
          <a:bodyPr>
            <a:normAutofit/>
          </a:bodyPr>
          <a:lstStyle/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2000" dirty="0" smtClean="0"/>
              <a:t>No wiring required                                             (works on radio frequency)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endParaRPr lang="en-AU" sz="2000" dirty="0" smtClean="0"/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2000" dirty="0" smtClean="0"/>
              <a:t>All bundled into one furniture set -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None/>
            </a:pPr>
            <a:r>
              <a:rPr lang="en-AU" sz="2000" dirty="0" smtClean="0"/>
              <a:t>      proximity reader, electric locking, controller, power supply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None/>
            </a:pPr>
            <a:endParaRPr lang="en-AU" sz="2000" dirty="0" smtClean="0"/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2000" dirty="0" smtClean="0"/>
              <a:t>Incorporate CCTV cameras and DVRs into U-Prox network 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endParaRPr lang="en-AU" sz="2000" dirty="0" smtClean="0"/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2000" dirty="0" smtClean="0"/>
              <a:t>Powerful integration and application for robust security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endParaRPr lang="en-AU" sz="2000" dirty="0" smtClean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364088" y="1556792"/>
            <a:ext cx="3456384" cy="396044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indent="-342900">
              <a:spcBef>
                <a:spcPct val="200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AU" sz="2000" b="1" dirty="0" smtClean="0">
                <a:solidFill>
                  <a:schemeClr val="bg1"/>
                </a:solidFill>
              </a:rPr>
              <a:t>Huge costs savings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>
                  <a:lumMod val="60000"/>
                  <a:lumOff val="40000"/>
                </a:schemeClr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en-A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AU" sz="2000" b="1" dirty="0" smtClean="0">
                <a:solidFill>
                  <a:schemeClr val="bg1"/>
                </a:solidFill>
              </a:rPr>
              <a:t>Less labour required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>
                  <a:lumMod val="60000"/>
                  <a:lumOff val="40000"/>
                </a:schemeClr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en-A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>
                  <a:lumMod val="60000"/>
                  <a:lumOff val="40000"/>
                </a:schemeClr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AU" sz="2000" b="1" dirty="0" smtClean="0">
                <a:solidFill>
                  <a:schemeClr val="bg1"/>
                </a:solidFill>
              </a:rPr>
              <a:t>No drilling through walls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>
                  <a:lumMod val="60000"/>
                  <a:lumOff val="40000"/>
                </a:schemeClr>
              </a:buClr>
              <a:buSzTx/>
              <a:tabLst/>
              <a:defRPr/>
            </a:pPr>
            <a:endParaRPr lang="en-AU" sz="2000" b="1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>
                  <a:lumMod val="60000"/>
                  <a:lumOff val="40000"/>
                </a:schemeClr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AU" sz="2000" b="1" dirty="0" smtClean="0">
                <a:solidFill>
                  <a:schemeClr val="bg1"/>
                </a:solidFill>
              </a:rPr>
              <a:t>Less mess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>
                  <a:lumMod val="60000"/>
                  <a:lumOff val="40000"/>
                </a:schemeClr>
              </a:buClr>
              <a:buSzTx/>
              <a:buFont typeface="Arial" pitchFamily="34" charset="0"/>
              <a:buChar char="•"/>
              <a:tabLst/>
              <a:defRPr/>
            </a:pPr>
            <a:endParaRPr lang="en-AU" sz="2000" b="1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>
                  <a:lumMod val="60000"/>
                  <a:lumOff val="40000"/>
                </a:schemeClr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</a:t>
            </a:r>
            <a:r>
              <a:rPr kumimoji="0" lang="en-AU" sz="2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time </a:t>
            </a:r>
            <a:endParaRPr lang="en-AU" sz="2000" b="1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>
                  <a:lumMod val="60000"/>
                  <a:lumOff val="40000"/>
                </a:schemeClr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en-AU" sz="2000" b="1" i="0" u="none" strike="noStrike" kern="120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>
                  <a:lumMod val="60000"/>
                  <a:lumOff val="40000"/>
                </a:schemeClr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AU" sz="2000" b="1" dirty="0" smtClean="0">
                <a:solidFill>
                  <a:schemeClr val="bg1"/>
                </a:solidFill>
              </a:rPr>
              <a:t>Easy to install</a:t>
            </a:r>
            <a:endParaRPr kumimoji="0" lang="en-AU" sz="2000" b="1" i="0" u="none" strike="noStrike" kern="120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>
                  <a:lumMod val="60000"/>
                  <a:lumOff val="40000"/>
                </a:schemeClr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en-AU" sz="2000" b="1" i="0" u="none" strike="noStrike" kern="120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>
                  <a:lumMod val="60000"/>
                  <a:lumOff val="40000"/>
                </a:schemeClr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en-A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>
                  <a:lumMod val="60000"/>
                  <a:lumOff val="40000"/>
                </a:schemeClr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en-A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Chevron 23"/>
          <p:cNvSpPr/>
          <p:nvPr/>
        </p:nvSpPr>
        <p:spPr>
          <a:xfrm>
            <a:off x="4355976" y="1412776"/>
            <a:ext cx="576064" cy="1224136"/>
          </a:xfrm>
          <a:prstGeom prst="chevron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26" name="Chevron 25"/>
          <p:cNvSpPr/>
          <p:nvPr/>
        </p:nvSpPr>
        <p:spPr>
          <a:xfrm>
            <a:off x="4355976" y="2924944"/>
            <a:ext cx="576064" cy="1224136"/>
          </a:xfrm>
          <a:prstGeom prst="chevron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27" name="Chevron 26"/>
          <p:cNvSpPr/>
          <p:nvPr/>
        </p:nvSpPr>
        <p:spPr>
          <a:xfrm>
            <a:off x="4355976" y="4437112"/>
            <a:ext cx="576064" cy="1224136"/>
          </a:xfrm>
          <a:prstGeom prst="chevron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l"/>
            <a:r>
              <a:rPr lang="en-A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U-PROX</a:t>
            </a:r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NETWORK</a:t>
            </a:r>
            <a:endParaRPr lang="en-AU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0" name="Picture 2" descr="http://www.clear-computing.co.uk/wp-content/uploads/2010/02/wireles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18326" y="188641"/>
            <a:ext cx="450050" cy="360040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27"/>
          <p:cNvCxnSpPr/>
          <p:nvPr/>
        </p:nvCxnSpPr>
        <p:spPr>
          <a:xfrm flipH="1">
            <a:off x="3131840" y="4291226"/>
            <a:ext cx="152400" cy="112832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E:\Media\Images\Icons\globe-Vista-256x256.pn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075" y="3687285"/>
            <a:ext cx="1962046" cy="196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24"/>
          <p:cNvCxnSpPr/>
          <p:nvPr/>
        </p:nvCxnSpPr>
        <p:spPr>
          <a:xfrm flipH="1" flipV="1">
            <a:off x="2824237" y="2973576"/>
            <a:ext cx="176671" cy="113384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24"/>
          <p:cNvCxnSpPr/>
          <p:nvPr/>
        </p:nvCxnSpPr>
        <p:spPr>
          <a:xfrm flipH="1" flipV="1">
            <a:off x="1871700" y="3259575"/>
            <a:ext cx="580586" cy="94220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27"/>
          <p:cNvCxnSpPr/>
          <p:nvPr/>
        </p:nvCxnSpPr>
        <p:spPr>
          <a:xfrm>
            <a:off x="3821234" y="4201780"/>
            <a:ext cx="534742" cy="116272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Выноска-облако 13"/>
          <p:cNvSpPr/>
          <p:nvPr/>
        </p:nvSpPr>
        <p:spPr>
          <a:xfrm>
            <a:off x="4059965" y="1229057"/>
            <a:ext cx="4832515" cy="2241248"/>
          </a:xfrm>
          <a:prstGeom prst="cloudCallout">
            <a:avLst>
              <a:gd name="adj1" fmla="val 113749"/>
              <a:gd name="adj2" fmla="val -2410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ru-RU" sz="500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cxnSp>
        <p:nvCxnSpPr>
          <p:cNvPr id="13" name="Прямая соединительная линия 27"/>
          <p:cNvCxnSpPr/>
          <p:nvPr/>
        </p:nvCxnSpPr>
        <p:spPr>
          <a:xfrm flipH="1">
            <a:off x="1836439" y="3903510"/>
            <a:ext cx="1597194" cy="152032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33"/>
          <p:cNvCxnSpPr/>
          <p:nvPr/>
        </p:nvCxnSpPr>
        <p:spPr>
          <a:xfrm>
            <a:off x="4010039" y="4237415"/>
            <a:ext cx="1750315" cy="73093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24"/>
          <p:cNvCxnSpPr/>
          <p:nvPr/>
        </p:nvCxnSpPr>
        <p:spPr>
          <a:xfrm flipH="1" flipV="1">
            <a:off x="1043608" y="3899634"/>
            <a:ext cx="2242294" cy="30214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4"/>
          <p:cNvCxnSpPr/>
          <p:nvPr/>
        </p:nvCxnSpPr>
        <p:spPr>
          <a:xfrm flipH="1">
            <a:off x="4059965" y="3356992"/>
            <a:ext cx="1092417" cy="108528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79512" y="1160748"/>
            <a:ext cx="3384376" cy="111612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" name="Picture 2" descr="D:\tmp\Presentation\access poin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198" y="2487270"/>
            <a:ext cx="1054955" cy="1054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69408" y="1365751"/>
            <a:ext cx="395030" cy="70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81585" y="1046612"/>
            <a:ext cx="746067" cy="97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D:\tmp\Presentation\comp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072" y="4203257"/>
            <a:ext cx="1409893" cy="122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D:\tmp\Presentation\Computer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997" y="4794474"/>
            <a:ext cx="844007" cy="844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4863982" y="5364505"/>
            <a:ext cx="1872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ACS Server ”U-Prox IP</a:t>
            </a:r>
            <a:r>
              <a:rPr lang="en-US" sz="1600" dirty="0" smtClean="0"/>
              <a:t>”</a:t>
            </a:r>
            <a:endParaRPr lang="ru-RU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3583069" y="5626170"/>
            <a:ext cx="1362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ACS </a:t>
            </a:r>
            <a:r>
              <a:rPr lang="ru-RU" sz="1600" dirty="0"/>
              <a:t>Web </a:t>
            </a:r>
            <a:r>
              <a:rPr lang="en-US" sz="1600" dirty="0" smtClean="0"/>
              <a:t>Client</a:t>
            </a:r>
            <a:endParaRPr lang="ru-RU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2542581" y="5646551"/>
            <a:ext cx="94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ACS Client</a:t>
            </a:r>
            <a:endParaRPr lang="ru-RU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4449452" y="2767133"/>
            <a:ext cx="6254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Wi-Fi AP</a:t>
            </a:r>
          </a:p>
        </p:txBody>
      </p:sp>
      <p:pic>
        <p:nvPicPr>
          <p:cNvPr id="29" name="Picture 4" descr="D:\tmp\Presentation\laptops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845" y="1583708"/>
            <a:ext cx="688655" cy="68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4270773" y="2205061"/>
            <a:ext cx="94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ACS Client</a:t>
            </a:r>
            <a:endParaRPr lang="ru-RU" sz="160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997" y="5116701"/>
            <a:ext cx="605696" cy="605696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4765937" y="966213"/>
            <a:ext cx="14702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/>
              <a:t>Wireless network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7524328" y="1875503"/>
            <a:ext cx="948357" cy="948357"/>
            <a:chOff x="5820343" y="985104"/>
            <a:chExt cx="948357" cy="948357"/>
          </a:xfrm>
        </p:grpSpPr>
        <p:pic>
          <p:nvPicPr>
            <p:cNvPr id="34" name="Picture 4" descr="D:\WORK\!A2SoftIN\RUSSIAN\U-Prox IP Presentation\src2\1383928559_ipad_1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0343" y="985104"/>
              <a:ext cx="948357" cy="9483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3" descr="D:\WORK\!A2SoftIN\RUSSIAN\U-Prox IP Presentation\src2\1383928522_iphone 4G shadow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8974" y="1315464"/>
              <a:ext cx="546186" cy="5461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2" descr="D:\WORK\!A2SoftIN\RUSSIAN\U-Prox IP Presentation\src2\Nexus One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7432" y="1387471"/>
              <a:ext cx="474179" cy="4741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7" name="TextBox 36"/>
          <p:cNvSpPr txBox="1"/>
          <p:nvPr/>
        </p:nvSpPr>
        <p:spPr>
          <a:xfrm>
            <a:off x="7524328" y="1593355"/>
            <a:ext cx="841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ACS Mobile </a:t>
            </a:r>
          </a:p>
          <a:p>
            <a:pPr algn="ctr"/>
            <a:r>
              <a:rPr lang="en-US" sz="1200" dirty="0"/>
              <a:t>clients</a:t>
            </a:r>
            <a:endParaRPr lang="ru-RU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6325841" y="3028743"/>
            <a:ext cx="740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ACS </a:t>
            </a:r>
            <a:r>
              <a:rPr lang="ru-RU" sz="1200" dirty="0"/>
              <a:t>Web</a:t>
            </a:r>
            <a:endParaRPr lang="en-US" sz="1200" dirty="0"/>
          </a:p>
          <a:p>
            <a:pPr algn="ctr"/>
            <a:r>
              <a:rPr lang="en-US" sz="1200" dirty="0"/>
              <a:t>Clients</a:t>
            </a:r>
            <a:endParaRPr lang="ru-RU" sz="1200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417" y="2543615"/>
            <a:ext cx="633755" cy="633755"/>
          </a:xfrm>
          <a:prstGeom prst="rect">
            <a:avLst/>
          </a:prstGeom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71181" y="2702337"/>
            <a:ext cx="306113" cy="54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35136" y="2609440"/>
            <a:ext cx="602607" cy="78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2012239" y="326349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C00000"/>
                </a:solidFill>
              </a:rPr>
              <a:t>PoE</a:t>
            </a:r>
            <a:endParaRPr lang="ru-RU" sz="1200" b="1" dirty="0">
              <a:solidFill>
                <a:srgbClr val="C00000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8174397" y="3654527"/>
            <a:ext cx="948357" cy="948357"/>
            <a:chOff x="5820343" y="985104"/>
            <a:chExt cx="948357" cy="948357"/>
          </a:xfrm>
        </p:grpSpPr>
        <p:pic>
          <p:nvPicPr>
            <p:cNvPr id="44" name="Picture 4" descr="D:\WORK\!A2SoftIN\RUSSIAN\U-Prox IP Presentation\src2\1383928559_ipad_1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0343" y="985104"/>
              <a:ext cx="948357" cy="9483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3" descr="D:\WORK\!A2SoftIN\RUSSIAN\U-Prox IP Presentation\src2\1383928522_iphone 4G shadow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8974" y="1315464"/>
              <a:ext cx="546186" cy="5461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2" descr="D:\WORK\!A2SoftIN\RUSSIAN\U-Prox IP Presentation\src2\Nexus One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7432" y="1387471"/>
              <a:ext cx="474179" cy="4741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7" name="TextBox 46"/>
          <p:cNvSpPr txBox="1"/>
          <p:nvPr/>
        </p:nvSpPr>
        <p:spPr>
          <a:xfrm>
            <a:off x="8227630" y="3372379"/>
            <a:ext cx="841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ACS Mobile </a:t>
            </a:r>
          </a:p>
          <a:p>
            <a:pPr algn="ctr"/>
            <a:r>
              <a:rPr lang="en-US" sz="1200" dirty="0" smtClean="0"/>
              <a:t>clients</a:t>
            </a:r>
            <a:endParaRPr lang="ru-RU" sz="1200" dirty="0"/>
          </a:p>
        </p:txBody>
      </p:sp>
      <p:sp>
        <p:nvSpPr>
          <p:cNvPr id="48" name="TextBox 47"/>
          <p:cNvSpPr txBox="1"/>
          <p:nvPr/>
        </p:nvSpPr>
        <p:spPr>
          <a:xfrm>
            <a:off x="8079564" y="5487615"/>
            <a:ext cx="740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ACS </a:t>
            </a:r>
            <a:r>
              <a:rPr lang="ru-RU" sz="1200" dirty="0" smtClean="0"/>
              <a:t>Web</a:t>
            </a:r>
            <a:endParaRPr lang="en-US" sz="1200" dirty="0" smtClean="0"/>
          </a:p>
          <a:p>
            <a:pPr algn="ctr"/>
            <a:r>
              <a:rPr lang="en-US" sz="1200" dirty="0" smtClean="0"/>
              <a:t>Clients</a:t>
            </a:r>
            <a:endParaRPr lang="ru-RU" sz="1200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608" y="4992931"/>
            <a:ext cx="633755" cy="633755"/>
          </a:xfrm>
          <a:prstGeom prst="rect">
            <a:avLst/>
          </a:prstGeom>
        </p:spPr>
      </p:pic>
      <p:cxnSp>
        <p:nvCxnSpPr>
          <p:cNvPr id="50" name="Прямая соединительная линия 33"/>
          <p:cNvCxnSpPr/>
          <p:nvPr/>
        </p:nvCxnSpPr>
        <p:spPr>
          <a:xfrm>
            <a:off x="6400337" y="4603768"/>
            <a:ext cx="1916079" cy="138300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292968">
            <a:off x="7026637" y="4339438"/>
            <a:ext cx="740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3">
                    <a:lumMod val="75000"/>
                  </a:schemeClr>
                </a:solidFill>
              </a:rPr>
              <a:t>Internet</a:t>
            </a:r>
            <a:endParaRPr lang="ru-RU" sz="1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301724" y="362263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C00000"/>
                </a:solidFill>
              </a:rPr>
              <a:t>PoE</a:t>
            </a:r>
            <a:endParaRPr lang="ru-RU" sz="1200" b="1" dirty="0">
              <a:solidFill>
                <a:srgbClr val="C0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9162" y="3265820"/>
            <a:ext cx="1098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Wireless locks</a:t>
            </a:r>
          </a:p>
          <a:p>
            <a:pPr algn="ctr"/>
            <a:r>
              <a:rPr lang="en-US" sz="1400" dirty="0" smtClean="0"/>
              <a:t>subsystem</a:t>
            </a:r>
            <a:endParaRPr lang="ru-RU" sz="1400" dirty="0"/>
          </a:p>
        </p:txBody>
      </p:sp>
      <p:grpSp>
        <p:nvGrpSpPr>
          <p:cNvPr id="54" name="Group 53"/>
          <p:cNvGrpSpPr/>
          <p:nvPr/>
        </p:nvGrpSpPr>
        <p:grpSpPr>
          <a:xfrm rot="21036346">
            <a:off x="122746" y="4195296"/>
            <a:ext cx="803220" cy="671552"/>
            <a:chOff x="144079" y="3313775"/>
            <a:chExt cx="803220" cy="671552"/>
          </a:xfrm>
        </p:grpSpPr>
        <p:sp>
          <p:nvSpPr>
            <p:cNvPr id="55" name="Arc 54"/>
            <p:cNvSpPr/>
            <p:nvPr/>
          </p:nvSpPr>
          <p:spPr>
            <a:xfrm>
              <a:off x="406143" y="3508741"/>
              <a:ext cx="344770" cy="250735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uk-UA" baseline="-25000" dirty="0"/>
            </a:p>
          </p:txBody>
        </p:sp>
        <p:sp>
          <p:nvSpPr>
            <p:cNvPr id="56" name="Arc 55"/>
            <p:cNvSpPr/>
            <p:nvPr/>
          </p:nvSpPr>
          <p:spPr>
            <a:xfrm>
              <a:off x="272323" y="3412900"/>
              <a:ext cx="576064" cy="454994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uk-UA" baseline="-25000" dirty="0"/>
            </a:p>
          </p:txBody>
        </p:sp>
        <p:sp>
          <p:nvSpPr>
            <p:cNvPr id="57" name="Arc 56"/>
            <p:cNvSpPr/>
            <p:nvPr/>
          </p:nvSpPr>
          <p:spPr>
            <a:xfrm>
              <a:off x="144079" y="3313775"/>
              <a:ext cx="803220" cy="671552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uk-UA" baseline="-25000" dirty="0"/>
            </a:p>
          </p:txBody>
        </p:sp>
      </p:grpSp>
      <p:pic>
        <p:nvPicPr>
          <p:cNvPr id="58" name="Picture 57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616" y="3594859"/>
            <a:ext cx="567945" cy="567945"/>
          </a:xfrm>
          <a:prstGeom prst="rect">
            <a:avLst/>
          </a:prstGeom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sp>
        <p:nvSpPr>
          <p:cNvPr id="59" name="TextBox 58"/>
          <p:cNvSpPr txBox="1"/>
          <p:nvPr/>
        </p:nvSpPr>
        <p:spPr>
          <a:xfrm>
            <a:off x="3186055" y="2225660"/>
            <a:ext cx="992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Global </a:t>
            </a:r>
          </a:p>
          <a:p>
            <a:pPr algn="ctr"/>
            <a:r>
              <a:rPr lang="en-US" sz="1400" dirty="0" smtClean="0"/>
              <a:t>antipassback</a:t>
            </a:r>
            <a:endParaRPr lang="ru-RU" sz="1400" dirty="0"/>
          </a:p>
        </p:txBody>
      </p:sp>
      <p:cxnSp>
        <p:nvCxnSpPr>
          <p:cNvPr id="60" name="Прямая соединительная линия 24"/>
          <p:cNvCxnSpPr/>
          <p:nvPr/>
        </p:nvCxnSpPr>
        <p:spPr>
          <a:xfrm flipV="1">
            <a:off x="3491880" y="2923052"/>
            <a:ext cx="162278" cy="95577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1" name="Выноска-облако 4"/>
          <p:cNvSpPr/>
          <p:nvPr/>
        </p:nvSpPr>
        <p:spPr>
          <a:xfrm>
            <a:off x="1708835" y="3530017"/>
            <a:ext cx="3148361" cy="1217618"/>
          </a:xfrm>
          <a:prstGeom prst="cloudCallout">
            <a:avLst>
              <a:gd name="adj1" fmla="val -64473"/>
              <a:gd name="adj2" fmla="val 48095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/>
              <a:t>Wired network</a:t>
            </a:r>
            <a:endParaRPr lang="ru-RU" b="1" dirty="0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372" y="2689603"/>
            <a:ext cx="567945" cy="567945"/>
          </a:xfrm>
          <a:prstGeom prst="rect">
            <a:avLst/>
          </a:prstGeom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8" y="4444907"/>
            <a:ext cx="427352" cy="878185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616" y="4708910"/>
            <a:ext cx="410088" cy="842708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300" y="5285149"/>
            <a:ext cx="392277" cy="364182"/>
          </a:xfrm>
          <a:prstGeom prst="rect">
            <a:avLst/>
          </a:prstGeom>
        </p:spPr>
      </p:pic>
      <p:sp>
        <p:nvSpPr>
          <p:cNvPr id="66" name="TextBox 65"/>
          <p:cNvSpPr txBox="1"/>
          <p:nvPr/>
        </p:nvSpPr>
        <p:spPr>
          <a:xfrm>
            <a:off x="1220264" y="4656007"/>
            <a:ext cx="12314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Elevator access </a:t>
            </a:r>
          </a:p>
          <a:p>
            <a:pPr algn="ctr"/>
            <a:r>
              <a:rPr lang="en-US" sz="1400" dirty="0" smtClean="0"/>
              <a:t>control panel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l"/>
            <a:r>
              <a:rPr lang="en-A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U-PROX </a:t>
            </a:r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NETWORK</a:t>
            </a:r>
            <a:endParaRPr lang="en-AU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5896" y="1196752"/>
            <a:ext cx="4989240" cy="4525963"/>
          </a:xfrm>
        </p:spPr>
        <p:txBody>
          <a:bodyPr>
            <a:noAutofit/>
          </a:bodyPr>
          <a:lstStyle/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1800" dirty="0" smtClean="0"/>
              <a:t>Access configuration is uploaded from the server, runs offline, and is not dependent on communication with a computer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1800" dirty="0" smtClean="0"/>
              <a:t>All events sent over Ethernet or Wi-Fi to an ACS server in notification mode. 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1800" dirty="0" smtClean="0"/>
              <a:t>If there is no connection with the server, the lock will store </a:t>
            </a:r>
            <a:r>
              <a:rPr lang="en-AU" sz="1800" dirty="0"/>
              <a:t>1</a:t>
            </a:r>
            <a:r>
              <a:rPr lang="en-AU" sz="1800" dirty="0" smtClean="0"/>
              <a:t>,000 </a:t>
            </a:r>
            <a:r>
              <a:rPr lang="en-AU" sz="1800" dirty="0" smtClean="0"/>
              <a:t>events in </a:t>
            </a:r>
            <a:r>
              <a:rPr lang="en-AU" sz="1800" dirty="0" smtClean="0"/>
              <a:t>memory, 30,000 events in IC-L </a:t>
            </a:r>
            <a:r>
              <a:rPr lang="en-AU" sz="1800" dirty="0" smtClean="0"/>
              <a:t>and upload the server with an event journal on reconnection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1800" dirty="0" smtClean="0"/>
              <a:t>Management Software is based on the client/server model. The software supports most Windows programs as well as MS SQL Server 2008. 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1800" dirty="0" smtClean="0"/>
              <a:t>Video module* matches events with video on DVR and supports up to 10 remote client workplaces. </a:t>
            </a:r>
          </a:p>
          <a:p>
            <a:pPr>
              <a:buNone/>
            </a:pPr>
            <a:r>
              <a:rPr lang="en-AU" sz="1200" i="1" dirty="0" smtClean="0"/>
              <a:t>*not compatible with all video manufacturers</a:t>
            </a:r>
            <a:endParaRPr lang="en-AU" sz="1200" i="1" dirty="0"/>
          </a:p>
        </p:txBody>
      </p:sp>
      <p:pic>
        <p:nvPicPr>
          <p:cNvPr id="5" name="Picture 3" descr="C:\Users\otc308\Google Drive\Seadan Security &amp; Electronics\UProx\diagram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789040"/>
            <a:ext cx="2495710" cy="2088232"/>
          </a:xfrm>
          <a:prstGeom prst="rect">
            <a:avLst/>
          </a:prstGeom>
          <a:noFill/>
        </p:spPr>
      </p:pic>
      <p:pic>
        <p:nvPicPr>
          <p:cNvPr id="6" name="Picture 2" descr="http://www.clear-computing.co.uk/wp-content/uploads/2010/02/wireles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70317"/>
            <a:ext cx="1228024" cy="982419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124744"/>
            <a:ext cx="2448272" cy="2522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50728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A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U-PROX NETWORK </a:t>
            </a:r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APPLICATIONS</a:t>
            </a:r>
            <a:endParaRPr lang="en-AU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0900" y="4149080"/>
            <a:ext cx="2168403" cy="2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2988" y="1700808"/>
            <a:ext cx="27717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8" name="Picture 4" descr="http://securityexpo.com.au/wp-content/uploads/UPRO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328406"/>
            <a:ext cx="4248472" cy="2388626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47164" y="3501008"/>
            <a:ext cx="155728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611560" y="3429000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rgbClr val="FF6600"/>
                </a:solidFill>
              </a:rPr>
              <a:t>Card Readers and Controllers</a:t>
            </a:r>
          </a:p>
          <a:p>
            <a:endParaRPr lang="en-AU" b="1" dirty="0" smtClean="0">
              <a:solidFill>
                <a:srgbClr val="FF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62988" y="393305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rgbClr val="FF6600"/>
                </a:solidFill>
              </a:rPr>
              <a:t>Surveillance</a:t>
            </a:r>
            <a:endParaRPr lang="en-AU" b="1" dirty="0">
              <a:solidFill>
                <a:srgbClr val="FF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60032" y="551723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rgbClr val="FF6600"/>
                </a:solidFill>
              </a:rPr>
              <a:t>Mobile Applications</a:t>
            </a:r>
            <a:endParaRPr lang="en-AU" b="1" dirty="0">
              <a:solidFill>
                <a:srgbClr val="FF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6" y="1124744"/>
            <a:ext cx="84969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AU" sz="2000" dirty="0" smtClean="0"/>
              <a:t>Works in conjunction with U-Prox Wire Controllers and Lift Controllers </a:t>
            </a:r>
          </a:p>
          <a:p>
            <a:endParaRPr lang="en-AU" dirty="0"/>
          </a:p>
        </p:txBody>
      </p:sp>
      <p:pic>
        <p:nvPicPr>
          <p:cNvPr id="13" name="Picture 2" descr="http://www.clear-computing.co.uk/wp-content/uploads/2010/02/wireless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4221088"/>
            <a:ext cx="1498054" cy="11984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l"/>
            <a:r>
              <a:rPr lang="en-A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SYSTEM </a:t>
            </a:r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INTEGRATION</a:t>
            </a:r>
            <a:endParaRPr lang="en-AU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070502"/>
            <a:ext cx="4968552" cy="511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l"/>
            <a:r>
              <a:rPr lang="en-A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I</a:t>
            </a:r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NTEGRATION</a:t>
            </a:r>
            <a:endParaRPr lang="en-AU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275856" y="2132856"/>
            <a:ext cx="5256584" cy="4525963"/>
          </a:xfrm>
        </p:spPr>
        <p:txBody>
          <a:bodyPr>
            <a:normAutofit/>
          </a:bodyPr>
          <a:lstStyle/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2000" dirty="0" smtClean="0"/>
              <a:t>Ability to integrate with Digital Video Surveillance systems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2000" dirty="0" smtClean="0"/>
              <a:t>Incorporate CCTV cameras and DVRs into U-Prox network 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2000" dirty="0" smtClean="0"/>
              <a:t>Record events (openings) and re-trace to the precise moment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2000" dirty="0" smtClean="0"/>
              <a:t>Powerful integration and application for robust security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endParaRPr lang="en-AU" sz="20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263540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645024"/>
            <a:ext cx="2232248" cy="1725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l"/>
            <a:r>
              <a:rPr lang="en-A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Q</a:t>
            </a:r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UESTIONS</a:t>
            </a:r>
            <a:endParaRPr lang="en-AU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5" name="Picture 2" descr="http://theromantic.com/wp-content/uploads/2015/08/Question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5676900" cy="3743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l"/>
            <a:r>
              <a:rPr lang="en-A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T</a:t>
            </a:r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HANK YOU</a:t>
            </a:r>
            <a:endParaRPr lang="en-AU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37772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AU" b="1" dirty="0" smtClean="0"/>
              <a:t>Seadan Security &amp; Electronics</a:t>
            </a:r>
          </a:p>
          <a:p>
            <a:pPr algn="ctr">
              <a:buNone/>
            </a:pPr>
            <a:r>
              <a:rPr lang="en-AU" sz="2000" dirty="0" smtClean="0"/>
              <a:t>WEB: </a:t>
            </a:r>
            <a:r>
              <a:rPr lang="en-AU" sz="2000" dirty="0" smtClean="0">
                <a:hlinkClick r:id="rId2"/>
              </a:rPr>
              <a:t> www.seadan.com.au</a:t>
            </a:r>
            <a:endParaRPr lang="en-AU" sz="2000" dirty="0" smtClean="0"/>
          </a:p>
          <a:p>
            <a:pPr algn="ctr">
              <a:buNone/>
            </a:pPr>
            <a:r>
              <a:rPr lang="en-AU" sz="2000" dirty="0" smtClean="0"/>
              <a:t>PHONE: 1300 366 851</a:t>
            </a:r>
          </a:p>
          <a:p>
            <a:pPr algn="ctr">
              <a:buNone/>
            </a:pPr>
            <a:r>
              <a:rPr lang="en-AU" sz="2000" dirty="0" smtClean="0"/>
              <a:t>EMAIL: </a:t>
            </a:r>
            <a:r>
              <a:rPr lang="en-AU" sz="2000" dirty="0" smtClean="0">
                <a:hlinkClick r:id="rId3"/>
              </a:rPr>
              <a:t>seadan@seadan.com.au</a:t>
            </a:r>
            <a:endParaRPr lang="en-AU" sz="2000" dirty="0" smtClean="0">
              <a:hlinkClick r:id="rId2"/>
            </a:endParaRPr>
          </a:p>
          <a:p>
            <a:endParaRPr lang="en-AU" sz="1600" dirty="0"/>
          </a:p>
        </p:txBody>
      </p:sp>
      <p:pic>
        <p:nvPicPr>
          <p:cNvPr id="6" name="Picture 5" descr="seadan logo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800" y="3717032"/>
            <a:ext cx="4023320" cy="100583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l"/>
            <a:r>
              <a:rPr lang="en-A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W</a:t>
            </a:r>
            <a:r>
              <a:rPr lang="en-A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ELCOME</a:t>
            </a:r>
            <a:endParaRPr lang="en-AU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7" name="Picture 2" descr="http://www.masterlocksmiths.com.au/content/About_MLA_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96752"/>
            <a:ext cx="5400600" cy="42939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l"/>
            <a:r>
              <a:rPr lang="en-A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I</a:t>
            </a:r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NTRODUCTION</a:t>
            </a:r>
            <a:endParaRPr lang="en-AU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7744" y="1412776"/>
            <a:ext cx="6120680" cy="4525963"/>
          </a:xfrm>
        </p:spPr>
        <p:txBody>
          <a:bodyPr>
            <a:normAutofit/>
          </a:bodyPr>
          <a:lstStyle/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2800" dirty="0" smtClean="0"/>
              <a:t>U-Prox IP Smart Handle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2800" dirty="0" smtClean="0"/>
              <a:t>Features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2800" dirty="0" smtClean="0"/>
              <a:t>Benefits 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2800" dirty="0" smtClean="0"/>
              <a:t>U-Prox Overview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2800" dirty="0" smtClean="0"/>
              <a:t>U-Prox Network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2800" dirty="0" smtClean="0"/>
              <a:t>U-Prox Applications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2800" dirty="0" smtClean="0"/>
              <a:t>Integration 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2800" dirty="0" smtClean="0"/>
              <a:t>Questions</a:t>
            </a:r>
          </a:p>
          <a:p>
            <a:endParaRPr lang="en-AU" sz="1800" dirty="0" smtClean="0"/>
          </a:p>
        </p:txBody>
      </p:sp>
      <p:pic>
        <p:nvPicPr>
          <p:cNvPr id="4" name="Picture 3" descr="UProx Smart Handle imag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772816"/>
            <a:ext cx="1603549" cy="221767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l"/>
            <a:r>
              <a:rPr lang="en-A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U-PROX</a:t>
            </a:r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IP SMART HANDLE</a:t>
            </a:r>
            <a:endParaRPr lang="en-AU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5856" y="1700808"/>
            <a:ext cx="5796136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AU" sz="2000" dirty="0" smtClean="0"/>
          </a:p>
          <a:p>
            <a:pPr lvl="1">
              <a:buClr>
                <a:schemeClr val="tx2">
                  <a:lumMod val="60000"/>
                  <a:lumOff val="40000"/>
                </a:schemeClr>
              </a:buClr>
              <a:buNone/>
            </a:pPr>
            <a:r>
              <a:rPr lang="en-AU" sz="19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CAPABILITY</a:t>
            </a:r>
          </a:p>
          <a:p>
            <a:pPr lvl="1"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</a:pPr>
            <a:r>
              <a:rPr lang="en-AU" sz="1900" dirty="0" smtClean="0"/>
              <a:t>Converts a normal manual lock to an electronic access control </a:t>
            </a:r>
          </a:p>
          <a:p>
            <a:pPr lvl="1"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</a:pPr>
            <a:r>
              <a:rPr lang="en-AU" sz="1900" dirty="0" smtClean="0"/>
              <a:t>Utilise existing lock*, just replace handle and furniture set</a:t>
            </a:r>
          </a:p>
          <a:p>
            <a:pPr lvl="1"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</a:pPr>
            <a:r>
              <a:rPr lang="en-AU" sz="1900" dirty="0" smtClean="0"/>
              <a:t>Australian profile key over ride</a:t>
            </a:r>
          </a:p>
          <a:p>
            <a:pPr lvl="1"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</a:pPr>
            <a:r>
              <a:rPr lang="en-AU" sz="1900" dirty="0" smtClean="0"/>
              <a:t>3000 tags or cards</a:t>
            </a:r>
          </a:p>
          <a:p>
            <a:pPr lvl="1"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</a:pPr>
            <a:r>
              <a:rPr lang="en-AU" sz="1900" dirty="0" smtClean="0"/>
              <a:t>Powered by 3 batteries  </a:t>
            </a:r>
          </a:p>
          <a:p>
            <a:pPr lvl="1"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</a:pPr>
            <a:r>
              <a:rPr lang="en-AU" sz="1900" dirty="0" smtClean="0"/>
              <a:t>Up to 30,000 openings (approx 2-3 years)</a:t>
            </a:r>
          </a:p>
          <a:p>
            <a:pPr lvl="1"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</a:pPr>
            <a:r>
              <a:rPr lang="en-AU" sz="1900" dirty="0" smtClean="0"/>
              <a:t>Electronic and mechanical on secure side of door</a:t>
            </a:r>
          </a:p>
          <a:p>
            <a:pPr lvl="1"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</a:pPr>
            <a:r>
              <a:rPr lang="en-AU" sz="1900" dirty="0" smtClean="0"/>
              <a:t>Built-in wireless transmitter between hub and door</a:t>
            </a:r>
          </a:p>
          <a:p>
            <a:pPr lvl="1"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</a:pPr>
            <a:r>
              <a:rPr lang="en-AU" sz="1900" dirty="0" smtClean="0"/>
              <a:t>Lock stores in memory up to </a:t>
            </a:r>
            <a:r>
              <a:rPr lang="en-AU" sz="1900" dirty="0"/>
              <a:t>1</a:t>
            </a:r>
            <a:r>
              <a:rPr lang="en-AU" sz="1900" dirty="0" smtClean="0"/>
              <a:t>,000 </a:t>
            </a:r>
            <a:r>
              <a:rPr lang="en-AU" sz="1900" dirty="0" smtClean="0"/>
              <a:t>openings </a:t>
            </a:r>
          </a:p>
          <a:p>
            <a:pPr lvl="1"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</a:pPr>
            <a:r>
              <a:rPr lang="en-AU" sz="1900" dirty="0" smtClean="0"/>
              <a:t>Can access and control via PC or mobile</a:t>
            </a:r>
          </a:p>
          <a:p>
            <a:pPr lvl="1">
              <a:buClr>
                <a:schemeClr val="tx2">
                  <a:lumMod val="60000"/>
                  <a:lumOff val="40000"/>
                </a:schemeClr>
              </a:buClr>
              <a:buNone/>
            </a:pPr>
            <a:r>
              <a:rPr lang="en-AU" sz="1300" dirty="0" smtClean="0"/>
              <a:t>*Compatible with all Lockwood</a:t>
            </a:r>
            <a:r>
              <a:rPr lang="en-AU" sz="1300" dirty="0" smtClean="0">
                <a:sym typeface="Symbol"/>
              </a:rPr>
              <a:t></a:t>
            </a:r>
            <a:r>
              <a:rPr lang="en-AU" sz="1300" dirty="0" smtClean="0"/>
              <a:t> and Legge</a:t>
            </a:r>
            <a:r>
              <a:rPr lang="en-AU" sz="1300" dirty="0" smtClean="0">
                <a:sym typeface="Symbol"/>
              </a:rPr>
              <a:t></a:t>
            </a:r>
            <a:endParaRPr lang="en-AU" sz="1300" dirty="0" smtClean="0"/>
          </a:p>
          <a:p>
            <a:pPr lvl="1"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</a:pPr>
            <a:endParaRPr lang="en-AU" sz="1800" dirty="0" smtClean="0"/>
          </a:p>
        </p:txBody>
      </p:sp>
      <p:pic>
        <p:nvPicPr>
          <p:cNvPr id="2050" name="Picture 2" descr="C:\Users\otc308\Google Drive\Seadan Security &amp; Electronics\UProx\diagram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348880"/>
            <a:ext cx="2811174" cy="324036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5536" y="1124744"/>
            <a:ext cx="849694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AU" sz="2000" dirty="0" smtClean="0"/>
              <a:t>U-Prox Smart Handle is a wireless battery powered intelligent controller, reader and handle set, locking mechanism all rolled into one. 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504056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AU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NETWORKING &amp; CAPABILITY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2100" dirty="0" smtClean="0"/>
              <a:t>Time zones 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2100" dirty="0" smtClean="0"/>
              <a:t>Suits both narrow style and standard mortise locks  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2100" dirty="0" smtClean="0"/>
              <a:t>Free ingress by time zone or manual override by computer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2100" dirty="0" smtClean="0"/>
              <a:t>Visual or audio system alerts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2100" dirty="0" smtClean="0"/>
              <a:t>DOTL door reed switch for door opened too long or door forced* (optional)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AU" sz="2100" dirty="0" smtClean="0"/>
              <a:t>Hub monitoring**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defRPr/>
            </a:pPr>
            <a:r>
              <a:rPr lang="en-AU" sz="2100" dirty="0" smtClean="0"/>
              <a:t>Run via software “U-Prox Management Software”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defRPr/>
            </a:pPr>
            <a:r>
              <a:rPr lang="en-AU" sz="2100" dirty="0" smtClean="0"/>
              <a:t>Auto discovery  - once the lock is activated, the software will identify the new lock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None/>
              <a:defRPr/>
            </a:pPr>
            <a:r>
              <a:rPr lang="en-AU" sz="1800" dirty="0" smtClean="0"/>
              <a:t>* Reed switch not supplied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None/>
              <a:defRPr/>
            </a:pPr>
            <a:r>
              <a:rPr lang="en-AU" sz="1800" dirty="0" smtClean="0"/>
              <a:t>** Micro-switch for hub monitoring supplied but not installed</a:t>
            </a:r>
          </a:p>
          <a:p>
            <a:endParaRPr lang="en-AU" sz="1800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90872" y="116632"/>
            <a:ext cx="8229600" cy="1143000"/>
          </a:xfrm>
        </p:spPr>
        <p:txBody>
          <a:bodyPr/>
          <a:lstStyle/>
          <a:p>
            <a:pPr algn="l"/>
            <a:r>
              <a:rPr lang="en-A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U-PROX</a:t>
            </a:r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IP SMART HANDLE</a:t>
            </a:r>
            <a:endParaRPr lang="en-AU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6" name="Picture 2" descr="C:\Users\otc308\Google Drive\Seadan Security &amp; Electronics\UProx\diagram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484784"/>
            <a:ext cx="3248468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l"/>
            <a:r>
              <a:rPr lang="en-A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F</a:t>
            </a:r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EATURES</a:t>
            </a:r>
            <a:endParaRPr lang="en-AU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052736"/>
            <a:ext cx="47525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It’s Smart</a:t>
            </a:r>
          </a:p>
          <a:p>
            <a:pPr>
              <a:buClr>
                <a:srgbClr val="FF6600"/>
              </a:buClr>
              <a:buFont typeface="Arial" pitchFamily="34" charset="0"/>
              <a:buChar char="•"/>
            </a:pPr>
            <a:r>
              <a:rPr lang="en-AU" dirty="0" smtClean="0"/>
              <a:t> Australian profile </a:t>
            </a:r>
          </a:p>
          <a:p>
            <a:pPr>
              <a:buClr>
                <a:srgbClr val="FF6600"/>
              </a:buClr>
              <a:buFont typeface="Arial" pitchFamily="34" charset="0"/>
              <a:buChar char="•"/>
            </a:pPr>
            <a:r>
              <a:rPr lang="en-AU" dirty="0" smtClean="0"/>
              <a:t> Multi format reader (HID-EM or both) </a:t>
            </a:r>
          </a:p>
          <a:p>
            <a:pPr>
              <a:buClr>
                <a:srgbClr val="FF6600"/>
              </a:buClr>
              <a:buFont typeface="Arial" pitchFamily="34" charset="0"/>
              <a:buChar char="•"/>
            </a:pPr>
            <a:r>
              <a:rPr lang="en-AU" dirty="0" smtClean="0"/>
              <a:t> Convert normal lock to an access control system </a:t>
            </a:r>
          </a:p>
          <a:p>
            <a:pPr>
              <a:buClr>
                <a:srgbClr val="FF6600"/>
              </a:buClr>
              <a:buFont typeface="Arial" pitchFamily="34" charset="0"/>
              <a:buChar char="•"/>
            </a:pPr>
            <a:r>
              <a:rPr lang="en-AU" dirty="0" smtClean="0"/>
              <a:t> Keep existing lock, just replace handle and furniture set</a:t>
            </a:r>
          </a:p>
          <a:p>
            <a:pPr>
              <a:buClr>
                <a:srgbClr val="FF6600"/>
              </a:buClr>
              <a:buFont typeface="Arial" pitchFamily="34" charset="0"/>
              <a:buChar char="•"/>
            </a:pPr>
            <a:r>
              <a:rPr lang="en-AU" dirty="0" smtClean="0"/>
              <a:t> Fully non-volatile </a:t>
            </a:r>
          </a:p>
          <a:p>
            <a:pPr>
              <a:buClr>
                <a:srgbClr val="FF6600"/>
              </a:buClr>
              <a:buFont typeface="Arial" pitchFamily="34" charset="0"/>
              <a:buChar char="•"/>
            </a:pPr>
            <a:r>
              <a:rPr lang="en-AU" dirty="0" smtClean="0"/>
              <a:t> Automatic adjustment to day light savings</a:t>
            </a:r>
          </a:p>
          <a:p>
            <a:pPr>
              <a:buClr>
                <a:srgbClr val="FF6600"/>
              </a:buClr>
              <a:buFont typeface="Arial" pitchFamily="34" charset="0"/>
              <a:buChar char="•"/>
            </a:pPr>
            <a:r>
              <a:rPr lang="en-AU" dirty="0" smtClean="0"/>
              <a:t> All features of an access control system</a:t>
            </a:r>
          </a:p>
          <a:p>
            <a:pPr>
              <a:buClr>
                <a:srgbClr val="FF6600"/>
              </a:buClr>
              <a:buFont typeface="Arial" pitchFamily="34" charset="0"/>
              <a:buChar char="•"/>
            </a:pPr>
            <a:r>
              <a:rPr lang="en-AU" dirty="0" smtClean="0"/>
              <a:t>  Full diagnostics (eg: low battery low warning)</a:t>
            </a:r>
          </a:p>
          <a:p>
            <a:pPr>
              <a:buClr>
                <a:srgbClr val="FF6600"/>
              </a:buClr>
              <a:buFont typeface="Arial" pitchFamily="34" charset="0"/>
              <a:buChar char="•"/>
            </a:pPr>
            <a:r>
              <a:rPr lang="en-AU" dirty="0" smtClean="0"/>
              <a:t>  Built in wireless transmitter (fully encrypted)</a:t>
            </a:r>
          </a:p>
          <a:p>
            <a:pPr>
              <a:buClr>
                <a:srgbClr val="FF6600"/>
              </a:buClr>
            </a:pPr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AU" dirty="0" smtClean="0"/>
          </a:p>
        </p:txBody>
      </p:sp>
      <p:pic>
        <p:nvPicPr>
          <p:cNvPr id="1027" name="Picture 3" descr="C:\Users\otc308\Google Drive\Seadan Security &amp; Electronics\UProx\diagram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573016"/>
            <a:ext cx="2448272" cy="2270216"/>
          </a:xfrm>
          <a:prstGeom prst="rect">
            <a:avLst/>
          </a:prstGeom>
          <a:noFill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1" y="332656"/>
            <a:ext cx="3743645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l"/>
            <a:r>
              <a:rPr lang="en-A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F</a:t>
            </a:r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EATURES</a:t>
            </a:r>
            <a:endParaRPr lang="en-AU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027" name="Picture 3" descr="C:\Users\otc308\Google Drive\Seadan Security &amp; Electronics\UProx\diagram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861048"/>
            <a:ext cx="2448272" cy="2270216"/>
          </a:xfrm>
          <a:prstGeom prst="rect">
            <a:avLst/>
          </a:prstGeom>
          <a:noFill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60648"/>
            <a:ext cx="4104456" cy="3315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95536" y="1556792"/>
            <a:ext cx="39239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6600"/>
              </a:buClr>
            </a:pPr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Software</a:t>
            </a:r>
          </a:p>
          <a:p>
            <a:pPr>
              <a:buClr>
                <a:srgbClr val="FF6600"/>
              </a:buClr>
              <a:buFont typeface="Arial" pitchFamily="34" charset="0"/>
              <a:buChar char="•"/>
            </a:pPr>
            <a:r>
              <a:rPr lang="en-AU" dirty="0" smtClean="0"/>
              <a:t>  Free Software for up to </a:t>
            </a:r>
            <a:r>
              <a:rPr lang="en-AU" dirty="0" smtClean="0"/>
              <a:t>2000 </a:t>
            </a:r>
            <a:r>
              <a:rPr lang="en-AU" dirty="0" smtClean="0"/>
              <a:t>users and 4 remote clients</a:t>
            </a:r>
          </a:p>
          <a:p>
            <a:pPr>
              <a:buClr>
                <a:srgbClr val="FF6600"/>
              </a:buClr>
              <a:buFont typeface="Arial" pitchFamily="34" charset="0"/>
              <a:buChar char="•"/>
            </a:pPr>
            <a:r>
              <a:rPr lang="en-AU" dirty="0" smtClean="0"/>
              <a:t> Licensed Software expandable to 64,000 users  and 10 remote clients </a:t>
            </a:r>
          </a:p>
          <a:p>
            <a:pPr>
              <a:buClr>
                <a:srgbClr val="FF6600"/>
              </a:buClr>
              <a:buFont typeface="Arial" pitchFamily="34" charset="0"/>
              <a:buChar char="•"/>
            </a:pPr>
            <a:r>
              <a:rPr lang="en-AU" dirty="0" smtClean="0"/>
              <a:t> Android app available </a:t>
            </a:r>
          </a:p>
          <a:p>
            <a:pPr>
              <a:buClr>
                <a:srgbClr val="FF6600"/>
              </a:buClr>
              <a:buFont typeface="Arial" pitchFamily="34" charset="0"/>
              <a:buChar char="•"/>
            </a:pPr>
            <a:r>
              <a:rPr lang="en-AU" dirty="0" smtClean="0"/>
              <a:t> Fully compatible with the hardwired system – 2 Door controller (F18), single door controller (IP100) and full elevator control</a:t>
            </a:r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l"/>
            <a:r>
              <a:rPr lang="en-A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F</a:t>
            </a:r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EATURES</a:t>
            </a:r>
            <a:endParaRPr lang="en-AU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027" name="Picture 3" descr="C:\Users\otc308\Google Drive\Seadan Security &amp; Electronics\UProx\diagram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4437112"/>
            <a:ext cx="1944216" cy="1802818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476672"/>
            <a:ext cx="5216977" cy="3501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23528" y="1052736"/>
            <a:ext cx="36724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6600"/>
              </a:buClr>
            </a:pPr>
            <a:endParaRPr lang="en-AU" dirty="0" smtClean="0"/>
          </a:p>
          <a:p>
            <a:pPr>
              <a:buClr>
                <a:srgbClr val="FF6600"/>
              </a:buClr>
            </a:pPr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Backbone for Wireless System</a:t>
            </a:r>
          </a:p>
          <a:p>
            <a:pPr>
              <a:buClr>
                <a:srgbClr val="FF6600"/>
              </a:buClr>
            </a:pPr>
            <a:endParaRPr lang="en-AU" dirty="0" smtClean="0"/>
          </a:p>
          <a:p>
            <a:pPr>
              <a:buClr>
                <a:srgbClr val="FF6600"/>
              </a:buClr>
              <a:buFont typeface="Arial" pitchFamily="34" charset="0"/>
              <a:buChar char="•"/>
            </a:pPr>
            <a:r>
              <a:rPr lang="en-AU" dirty="0" smtClean="0"/>
              <a:t> Communication between hub and Smart Lock IP500 is wireless encrypted up to 40m +/-    </a:t>
            </a:r>
            <a:br>
              <a:rPr lang="en-AU" dirty="0" smtClean="0"/>
            </a:br>
            <a:r>
              <a:rPr lang="en-AU" dirty="0" smtClean="0"/>
              <a:t>   diameter from the hub</a:t>
            </a:r>
          </a:p>
          <a:p>
            <a:pPr>
              <a:buClr>
                <a:srgbClr val="FF6600"/>
              </a:buClr>
              <a:buFont typeface="Arial" pitchFamily="34" charset="0"/>
              <a:buChar char="•"/>
            </a:pPr>
            <a:r>
              <a:rPr lang="en-AU" dirty="0" smtClean="0"/>
              <a:t> Main controller ICL up to 500 devices</a:t>
            </a:r>
          </a:p>
          <a:p>
            <a:pPr>
              <a:buClr>
                <a:srgbClr val="FF6600"/>
              </a:buClr>
              <a:buFont typeface="Arial" pitchFamily="34" charset="0"/>
              <a:buChar char="•"/>
            </a:pPr>
            <a:r>
              <a:rPr lang="en-AU" dirty="0" smtClean="0"/>
              <a:t> Structured IP Network between software server and all hubs HE</a:t>
            </a:r>
          </a:p>
          <a:p>
            <a:pPr>
              <a:buClr>
                <a:srgbClr val="FF6600"/>
              </a:buClr>
              <a:buFont typeface="Arial" pitchFamily="34" charset="0"/>
              <a:buChar char="•"/>
            </a:pPr>
            <a:r>
              <a:rPr lang="en-AU" dirty="0" smtClean="0"/>
              <a:t> Where cabling can not be done, wireless network can be used with Wireless Hub HW</a:t>
            </a:r>
          </a:p>
          <a:p>
            <a:pPr>
              <a:buClr>
                <a:srgbClr val="FF6600"/>
              </a:buClr>
              <a:buFont typeface="Arial" pitchFamily="34" charset="0"/>
              <a:buChar char="•"/>
            </a:pPr>
            <a:endParaRPr lang="en-AU" dirty="0" smtClean="0"/>
          </a:p>
          <a:p>
            <a:pPr>
              <a:buClr>
                <a:srgbClr val="FF6600"/>
              </a:buClr>
            </a:pPr>
            <a:r>
              <a:rPr lang="en-AU" dirty="0" smtClean="0"/>
              <a:t> </a:t>
            </a: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l"/>
            <a:r>
              <a:rPr lang="en-A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B</a:t>
            </a:r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ENEFITS</a:t>
            </a:r>
            <a:endParaRPr lang="en-AU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92896"/>
            <a:ext cx="8079259" cy="2415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11560" y="1340768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 Easy Steps</a:t>
            </a:r>
            <a:endParaRPr lang="en-AU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2267580"/>
            <a:ext cx="432048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FF6600"/>
                </a:solidFill>
              </a:rPr>
              <a:t>1</a:t>
            </a:r>
            <a:endParaRPr lang="en-AU" b="1" dirty="0">
              <a:solidFill>
                <a:srgbClr val="FF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840" y="2276872"/>
            <a:ext cx="432048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FF6600"/>
                </a:solidFill>
              </a:rPr>
              <a:t>2</a:t>
            </a:r>
            <a:endParaRPr lang="en-AU" b="1" dirty="0">
              <a:solidFill>
                <a:srgbClr val="FF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8064" y="2276872"/>
            <a:ext cx="432048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FF6600"/>
                </a:solidFill>
              </a:rPr>
              <a:t>3</a:t>
            </a:r>
            <a:endParaRPr lang="en-AU" b="1" dirty="0">
              <a:solidFill>
                <a:srgbClr val="FF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64288" y="2276872"/>
            <a:ext cx="432048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FF6600"/>
                </a:solidFill>
              </a:rPr>
              <a:t>4</a:t>
            </a:r>
            <a:endParaRPr lang="en-AU" b="1" dirty="0">
              <a:solidFill>
                <a:srgbClr val="FF6600"/>
              </a:solidFill>
            </a:endParaRPr>
          </a:p>
        </p:txBody>
      </p:sp>
      <p:pic>
        <p:nvPicPr>
          <p:cNvPr id="12" name="Picture 2" descr="http://www.clear-computing.co.uk/wp-content/uploads/2010/02/wireles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260648"/>
            <a:ext cx="1296144" cy="103691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7236296" y="5013176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Wireless</a:t>
            </a:r>
            <a:endParaRPr lang="en-AU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10930</TotalTime>
  <Words>668</Words>
  <Application>Microsoft Office PowerPoint</Application>
  <PresentationFormat>On-screen Show (4:3)</PresentationFormat>
  <Paragraphs>146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Aharoni</vt:lpstr>
      <vt:lpstr>Arial</vt:lpstr>
      <vt:lpstr>Arial Black</vt:lpstr>
      <vt:lpstr>Calibri</vt:lpstr>
      <vt:lpstr>Symbol</vt:lpstr>
      <vt:lpstr>Office Theme</vt:lpstr>
      <vt:lpstr>PowerPoint Presentation</vt:lpstr>
      <vt:lpstr>WELCOME</vt:lpstr>
      <vt:lpstr>INTRODUCTION</vt:lpstr>
      <vt:lpstr>U-PROX IP SMART HANDLE</vt:lpstr>
      <vt:lpstr>U-PROX IP SMART HANDLE</vt:lpstr>
      <vt:lpstr>FEATURES</vt:lpstr>
      <vt:lpstr>FEATURES</vt:lpstr>
      <vt:lpstr>FEATURES</vt:lpstr>
      <vt:lpstr>BENEFITS</vt:lpstr>
      <vt:lpstr>BENEFITS</vt:lpstr>
      <vt:lpstr>U-PROX NETWORK</vt:lpstr>
      <vt:lpstr>U-PROX NETWORK</vt:lpstr>
      <vt:lpstr>U-PROX NETWORK APPLICATIONS</vt:lpstr>
      <vt:lpstr>SYSTEM INTEGRATION</vt:lpstr>
      <vt:lpstr>INTEGRATION</vt:lpstr>
      <vt:lpstr>QUESTIONS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Vicky</dc:creator>
  <cp:lastModifiedBy>Jung Hong</cp:lastModifiedBy>
  <cp:revision>37</cp:revision>
  <dcterms:created xsi:type="dcterms:W3CDTF">2015-10-19T09:45:46Z</dcterms:created>
  <dcterms:modified xsi:type="dcterms:W3CDTF">2015-11-09T08:25:16Z</dcterms:modified>
</cp:coreProperties>
</file>